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5D66F-E1B3-4DF0-9259-658600BD7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9DE814-87B5-493C-BBC1-9D9DBA221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D98BF-F2A8-4419-81A2-F5B39B97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20185-D15E-422D-A4DD-1305A558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68C54-2FE9-458B-A192-98E72339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27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6752B-E164-46E3-8B3B-772D3656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9EEFB7-24F3-4412-9D62-75E9B0990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739C5-382D-49CB-8A5A-CFFE04D97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B9E5B-11EB-4BEA-BE8D-DB53DAB23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44656-E64F-4DCD-BF07-D730E3C0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86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9F84FF-D7FE-4155-8CFA-3EB9AC474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71F12-260E-4B9F-A2B7-76410EC87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5519B-D87D-49A5-9078-4A052BECA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91A51-8642-41F8-9FEB-3815BBE24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7B616-6EA1-4ADA-957E-DF85A9B73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950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6533E-7083-4DFD-9A9F-DD3C56BA8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2A9A2-CD11-4470-ADA3-982C2ED06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54C80-23A1-49A7-80DF-A919AD9C0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83011-67B6-4599-B1A6-0DD2AFAB7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D51FF-70B6-4811-9410-AD8C40767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90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E4ADC-584C-45D0-B104-2DCD64C43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DD836-A9CB-4283-ADD8-B78046A57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80929-6213-4299-BBF2-CBC00972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3D26-FB9E-41E6-B3EB-B5C7CAAE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A943F-E97D-4C64-A36E-46621110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85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04CC1-E580-4756-898E-FC836E76D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369FB-4939-44A3-9D46-2FB1CE14A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24D51-8DE5-4159-98DC-E67C0E62E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21024-9960-4637-92F7-30316F8D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2F4D9-736C-4608-99FA-50480C93A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35B4C-A236-4FDE-B34E-4A354465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55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B6C03-C228-4E6B-9AB7-827EBF10F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C083A-0BA3-43F6-9ABC-2926804A1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1CC1A-0BC5-49A0-AB7E-CA44DAE28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7175C-D3A8-44F4-BFAF-8189A3D277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B4AEF4-120E-4FD2-9D36-5B7BF4A2B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2FDE37-1FCE-48E6-BD8F-F685F7038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3F2E68-0D43-4547-9C7D-64BC4647D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228EC8-2540-4BE7-99CD-23C8C237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2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98E57-B235-4D60-B690-4886788AF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2798EC-8EF7-4CE6-AC23-50E7F4594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35B1B-E4A0-4A43-B879-6EBFAA5ED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F890A-356D-418F-825F-26282AB4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39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E4032-617B-4B78-969C-183F683BF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0CC093-E884-4E6B-8345-7E4B95ACD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0C6C99-CB15-4BCD-B35A-E0B9349C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36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12035-C4CC-4C9B-BF27-27FA4AAE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FE84E-01B1-4E68-82BF-9A5CDA94F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33C07-0575-4F32-BBBC-5EBAC8B4B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C7431-F96E-48C0-AC67-B457F51D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388A7-AEDF-401D-B17C-668EE0157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9D58F-D82C-4C87-B1D4-BACC2EE5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10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C7D9A-53B9-4912-AB44-A7AB8C9A8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689B9-72C3-4151-9027-0B269E2ED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E37BD-3900-4E39-BC9C-008824235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AD7E6-F7EE-4F8B-AC05-F2DAB0070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CEABFF-9A97-4E0C-B314-8E0EEBFA3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C6603-E74F-4A6D-98DA-B0C7EF0A8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34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6C076B-680A-4F56-9066-5F2B31878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4516E-06C3-404D-86D5-C02C4058E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67188-590F-4D6C-BF08-A063C0FCD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996BA-7566-4302-A2F2-DC6373207D5A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9478C-39A9-4216-9B75-14A5B9126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D131E-EBD2-4CBD-B72E-A0A4040EC9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8AE73-9F55-4807-9411-A70B18B8B4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30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bwiino@mubs.ac.u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175C3-2878-4549-9886-57C7C8551A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Networks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419FA-790F-432E-A59C-8B1F1B4E01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By</a:t>
            </a:r>
          </a:p>
          <a:p>
            <a:r>
              <a:rPr lang="en-US" dirty="0"/>
              <a:t>Bwiino Keefa</a:t>
            </a:r>
          </a:p>
          <a:p>
            <a:r>
              <a:rPr lang="en-US" dirty="0">
                <a:hlinkClick r:id="rId2"/>
              </a:rPr>
              <a:t>Kbwiino@mubs.ac.ug</a:t>
            </a:r>
            <a:r>
              <a:rPr lang="en-US" dirty="0"/>
              <a:t> </a:t>
            </a:r>
          </a:p>
          <a:p>
            <a:r>
              <a:rPr lang="en-US" dirty="0"/>
              <a:t>MUBS Jinja Campus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277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Advantages and Disadvantages of a Star Topology</a:t>
            </a:r>
            <a:endParaRPr lang="en-GB" b="1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806DBF2-20C7-428B-BB78-B719CC0935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72358"/>
              </p:ext>
            </p:extLst>
          </p:nvPr>
        </p:nvGraphicFramePr>
        <p:xfrm>
          <a:off x="223838" y="1164205"/>
          <a:ext cx="7781734" cy="4120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0867">
                  <a:extLst>
                    <a:ext uri="{9D8B030D-6E8A-4147-A177-3AD203B41FA5}">
                      <a16:colId xmlns:a16="http://schemas.microsoft.com/office/drawing/2014/main" val="2357988018"/>
                    </a:ext>
                  </a:extLst>
                </a:gridCol>
                <a:gridCol w="3890867">
                  <a:extLst>
                    <a:ext uri="{9D8B030D-6E8A-4147-A177-3AD203B41FA5}">
                      <a16:colId xmlns:a16="http://schemas.microsoft.com/office/drawing/2014/main" val="709269577"/>
                    </a:ext>
                  </a:extLst>
                </a:gridCol>
              </a:tblGrid>
              <a:tr h="57987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Advantages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Disadvantages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761632"/>
                  </a:ext>
                </a:extLst>
              </a:tr>
              <a:tr h="840476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Star networks are easily expanded</a:t>
                      </a:r>
                    </a:p>
                    <a:p>
                      <a:pPr algn="just"/>
                      <a:r>
                        <a:rPr lang="en-GB" sz="2000" dirty="0"/>
                        <a:t>without disruption to the network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Requires more cable than most of the other topologies.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780442"/>
                  </a:ext>
                </a:extLst>
              </a:tr>
              <a:tr h="1349856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Cable failure affects only a single</a:t>
                      </a:r>
                    </a:p>
                    <a:p>
                      <a:pPr algn="just"/>
                      <a:r>
                        <a:rPr lang="en-GB" sz="2000" dirty="0"/>
                        <a:t>user.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A central connecting device allows for a single point of failure.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347961"/>
                  </a:ext>
                </a:extLst>
              </a:tr>
              <a:tr h="1349856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Easy to troubleshoot and implement.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Requires additional networking</a:t>
                      </a:r>
                    </a:p>
                    <a:p>
                      <a:pPr algn="just"/>
                      <a:r>
                        <a:rPr lang="en-GB" sz="2000" dirty="0"/>
                        <a:t>equipment to create the network layout.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753435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12D116DA-C971-4742-AF27-51719AEAB15A}"/>
              </a:ext>
            </a:extLst>
          </p:cNvPr>
          <p:cNvGrpSpPr/>
          <p:nvPr/>
        </p:nvGrpSpPr>
        <p:grpSpPr>
          <a:xfrm>
            <a:off x="213750" y="1157805"/>
            <a:ext cx="11451774" cy="5019159"/>
            <a:chOff x="213750" y="1157805"/>
            <a:chExt cx="11451774" cy="501915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1720BB-EF17-4598-AC7A-A66C3F7EEAB7}"/>
                </a:ext>
              </a:extLst>
            </p:cNvPr>
            <p:cNvSpPr/>
            <p:nvPr/>
          </p:nvSpPr>
          <p:spPr>
            <a:xfrm>
              <a:off x="213750" y="5284270"/>
              <a:ext cx="11451774" cy="892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GB" sz="1800" b="1" i="0" u="none" strike="noStrike" baseline="0" dirty="0">
                  <a:solidFill>
                    <a:srgbClr val="FFFFFF"/>
                  </a:solidFill>
                  <a:latin typeface="LiberationSerif-Bold"/>
                </a:rPr>
                <a:t>Note: The star topology is the easiest to expand in terms of the number of devices connected to the network.</a:t>
              </a:r>
              <a:endParaRPr lang="en-GB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B84CD6D-C937-46DB-B970-541D4C3552D6}"/>
                </a:ext>
              </a:extLst>
            </p:cNvPr>
            <p:cNvGrpSpPr/>
            <p:nvPr/>
          </p:nvGrpSpPr>
          <p:grpSpPr>
            <a:xfrm>
              <a:off x="8077296" y="1157805"/>
              <a:ext cx="3588228" cy="4120065"/>
              <a:chOff x="213750" y="1157805"/>
              <a:chExt cx="3588228" cy="5015784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18B39BC-3C62-4732-B373-2BEF5CBCE4D4}"/>
                  </a:ext>
                </a:extLst>
              </p:cNvPr>
              <p:cNvSpPr/>
              <p:nvPr/>
            </p:nvSpPr>
            <p:spPr>
              <a:xfrm>
                <a:off x="213750" y="1157805"/>
                <a:ext cx="3588228" cy="501578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05A54B2-AA20-431C-8D79-9039518F97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4259" y="1511166"/>
                <a:ext cx="3287210" cy="426399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054869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Wired Mesh Topology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65F3-4AB5-46F5-A71B-7DCE9892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35" y="1244432"/>
            <a:ext cx="7777214" cy="5019158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The </a:t>
            </a:r>
            <a:r>
              <a:rPr lang="en-GB" b="1" dirty="0"/>
              <a:t>wired mesh topology </a:t>
            </a:r>
            <a:r>
              <a:rPr lang="en-GB" dirty="0"/>
              <a:t>incorporates a unique network design in which each computer on the network connects to every other, creating a point-to-point connection between every device on the network.</a:t>
            </a:r>
          </a:p>
          <a:p>
            <a:pPr algn="just"/>
            <a:r>
              <a:rPr lang="en-GB" dirty="0"/>
              <a:t>The purpose of the mesh design is to provide a high level of redundancy. </a:t>
            </a:r>
          </a:p>
          <a:p>
            <a:pPr algn="just"/>
            <a:r>
              <a:rPr lang="en-GB" dirty="0"/>
              <a:t>If one network cable fails, the data always has an alternative path to get to its destination; each node can act as a relay.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0241209-E735-42A0-A315-2BEB94BFC933}"/>
              </a:ext>
            </a:extLst>
          </p:cNvPr>
          <p:cNvGrpSpPr/>
          <p:nvPr/>
        </p:nvGrpSpPr>
        <p:grpSpPr>
          <a:xfrm>
            <a:off x="8280649" y="1247806"/>
            <a:ext cx="3588228" cy="5015784"/>
            <a:chOff x="8280649" y="1247806"/>
            <a:chExt cx="3588228" cy="43657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C58A85-42D0-4D84-9DF7-FFC35E7C29E0}"/>
                </a:ext>
              </a:extLst>
            </p:cNvPr>
            <p:cNvSpPr/>
            <p:nvPr/>
          </p:nvSpPr>
          <p:spPr>
            <a:xfrm>
              <a:off x="8280649" y="1247806"/>
              <a:ext cx="3588228" cy="43657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64AD10A-BC5C-41D3-8A92-E7D4B7422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8188211" y="1932930"/>
              <a:ext cx="3773103" cy="30258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9879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Wired Mesh Topology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65F3-4AB5-46F5-A71B-7DCE9892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35" y="1244432"/>
            <a:ext cx="7777214" cy="50191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dirty="0"/>
              <a:t>A variation on a true mesh topology is the </a:t>
            </a:r>
            <a:r>
              <a:rPr lang="en-GB" b="1" dirty="0"/>
              <a:t>hybrid mesh</a:t>
            </a:r>
            <a:r>
              <a:rPr lang="en-GB" dirty="0"/>
              <a:t>. </a:t>
            </a:r>
          </a:p>
          <a:p>
            <a:pPr algn="just"/>
            <a:r>
              <a:rPr lang="en-GB" dirty="0"/>
              <a:t>It creates a redundant point-to-point network connection between only specific network devices (such as the servers). </a:t>
            </a:r>
          </a:p>
          <a:p>
            <a:pPr algn="just"/>
            <a:r>
              <a:rPr lang="en-GB" dirty="0"/>
              <a:t>The hybrid mesh is most often seen in WAN implementations but can be used in any network.</a:t>
            </a:r>
          </a:p>
          <a:p>
            <a:pPr algn="just"/>
            <a:r>
              <a:rPr lang="en-GB" dirty="0"/>
              <a:t>Another way of describing the degree of mesh implementation is by labelling it as either </a:t>
            </a:r>
            <a:r>
              <a:rPr lang="en-GB" b="1" dirty="0"/>
              <a:t>partial or full</a:t>
            </a:r>
            <a:r>
              <a:rPr lang="en-GB" dirty="0"/>
              <a:t>. </a:t>
            </a:r>
          </a:p>
          <a:p>
            <a:pPr algn="just"/>
            <a:r>
              <a:rPr lang="en-GB" dirty="0"/>
              <a:t>If it is a true mesh network with connections between each device, it can be labelled </a:t>
            </a:r>
            <a:r>
              <a:rPr lang="en-GB" b="1" dirty="0"/>
              <a:t>full mesh</a:t>
            </a:r>
            <a:r>
              <a:rPr lang="en-GB" dirty="0"/>
              <a:t>, and if it is less than that—a hybrid of any sort—it is called a </a:t>
            </a:r>
            <a:r>
              <a:rPr lang="en-GB" b="1" dirty="0"/>
              <a:t>partial mesh </a:t>
            </a:r>
            <a:r>
              <a:rPr lang="en-GB" dirty="0"/>
              <a:t>network.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0241209-E735-42A0-A315-2BEB94BFC933}"/>
              </a:ext>
            </a:extLst>
          </p:cNvPr>
          <p:cNvGrpSpPr/>
          <p:nvPr/>
        </p:nvGrpSpPr>
        <p:grpSpPr>
          <a:xfrm>
            <a:off x="8280649" y="1247806"/>
            <a:ext cx="3588228" cy="5015784"/>
            <a:chOff x="8280649" y="1247806"/>
            <a:chExt cx="3588228" cy="43657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C58A85-42D0-4D84-9DF7-FFC35E7C29E0}"/>
                </a:ext>
              </a:extLst>
            </p:cNvPr>
            <p:cNvSpPr/>
            <p:nvPr/>
          </p:nvSpPr>
          <p:spPr>
            <a:xfrm>
              <a:off x="8280649" y="1247806"/>
              <a:ext cx="3588228" cy="43657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64AD10A-BC5C-41D3-8A92-E7D4B7422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8188211" y="1932930"/>
              <a:ext cx="3773103" cy="30258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7871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4995-6C60-4439-852E-0406301D7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ABE7A-FA04-4DF6-82DB-A3B09AC6C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</a:t>
            </a:r>
            <a:r>
              <a:rPr lang="en-US" dirty="0" err="1"/>
              <a:t>Topolgies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109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CA421-6675-4626-B358-ABC912082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3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Network Topologies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575A3-8AEA-493E-93DD-7E3AA10D8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914"/>
            <a:ext cx="10515600" cy="4762049"/>
          </a:xfrm>
        </p:spPr>
        <p:txBody>
          <a:bodyPr>
            <a:noAutofit/>
          </a:bodyPr>
          <a:lstStyle/>
          <a:p>
            <a:pPr algn="just"/>
            <a:r>
              <a:rPr lang="en-GB" sz="3600" dirty="0"/>
              <a:t>A topology refers to a network’s physical and logical layout.</a:t>
            </a:r>
          </a:p>
          <a:p>
            <a:pPr algn="just"/>
            <a:r>
              <a:rPr lang="en-GB" sz="3600" dirty="0"/>
              <a:t>A network’s physical topology refers to the actual layout of the computer cables and other network devices. </a:t>
            </a:r>
          </a:p>
          <a:p>
            <a:pPr algn="just"/>
            <a:r>
              <a:rPr lang="en-GB" sz="3600" dirty="0"/>
              <a:t>A network’s logical topology refers to the way in which the network appears to the devices that use it.</a:t>
            </a:r>
          </a:p>
          <a:p>
            <a:pPr algn="just"/>
            <a:r>
              <a:rPr lang="en-GB" sz="3600" dirty="0"/>
              <a:t>Some of the common topologies are the </a:t>
            </a:r>
            <a:r>
              <a:rPr lang="en-GB" sz="3600" b="1" dirty="0"/>
              <a:t>bus, ring, star, mesh</a:t>
            </a:r>
            <a:r>
              <a:rPr lang="en-GB" sz="3600" dirty="0"/>
              <a:t>, and </a:t>
            </a:r>
            <a:r>
              <a:rPr lang="en-GB" sz="3600" b="1" dirty="0"/>
              <a:t>wireless</a:t>
            </a:r>
            <a:r>
              <a:rPr lang="en-GB" sz="3600" dirty="0"/>
              <a:t> topologies</a:t>
            </a:r>
          </a:p>
        </p:txBody>
      </p:sp>
    </p:spTree>
    <p:extLst>
      <p:ext uri="{BB962C8B-B14F-4D97-AF65-F5344CB8AC3E}">
        <p14:creationId xmlns:p14="http://schemas.microsoft.com/office/powerpoint/2010/main" val="221829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Bus Topology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65F3-4AB5-46F5-A71B-7DCE9892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1978" y="1157805"/>
            <a:ext cx="7777214" cy="501915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A bus topology uses a trunk or backbone to connect all the computers on the network</a:t>
            </a:r>
          </a:p>
          <a:p>
            <a:pPr algn="just"/>
            <a:r>
              <a:rPr lang="en-GB" dirty="0"/>
              <a:t>Systems connect to this backbone using </a:t>
            </a:r>
            <a:r>
              <a:rPr lang="en-GB" b="1" dirty="0"/>
              <a:t>T connectors</a:t>
            </a:r>
            <a:r>
              <a:rPr lang="en-GB" dirty="0"/>
              <a:t> or </a:t>
            </a:r>
            <a:r>
              <a:rPr lang="en-GB" b="1" dirty="0"/>
              <a:t>taps</a:t>
            </a:r>
            <a:r>
              <a:rPr lang="en-GB" dirty="0"/>
              <a:t> (known as a </a:t>
            </a:r>
            <a:r>
              <a:rPr lang="en-GB" b="1" dirty="0"/>
              <a:t>vampire tap</a:t>
            </a:r>
            <a:r>
              <a:rPr lang="en-GB" dirty="0"/>
              <a:t>, if you must pierce the wire). </a:t>
            </a:r>
          </a:p>
          <a:p>
            <a:pPr algn="just"/>
            <a:r>
              <a:rPr lang="en-GB" dirty="0"/>
              <a:t>To avoid signal reflection, a physical bus topology requires that each end of the physical bus be terminated, with one end also being grounded. </a:t>
            </a:r>
          </a:p>
          <a:p>
            <a:pPr algn="just"/>
            <a:r>
              <a:rPr lang="en-GB" dirty="0"/>
              <a:t>Note that a </a:t>
            </a:r>
            <a:r>
              <a:rPr lang="en-GB" b="1" dirty="0"/>
              <a:t>hub</a:t>
            </a:r>
            <a:r>
              <a:rPr lang="en-GB" dirty="0"/>
              <a:t> or </a:t>
            </a:r>
            <a:r>
              <a:rPr lang="en-GB" b="1" dirty="0"/>
              <a:t>switch</a:t>
            </a:r>
            <a:r>
              <a:rPr lang="en-GB" dirty="0"/>
              <a:t> is </a:t>
            </a:r>
            <a:r>
              <a:rPr lang="en-GB" b="1" dirty="0"/>
              <a:t>not</a:t>
            </a:r>
            <a:r>
              <a:rPr lang="en-GB" dirty="0"/>
              <a:t> needed in this installation.</a:t>
            </a:r>
          </a:p>
          <a:p>
            <a:pPr algn="just"/>
            <a:r>
              <a:rPr lang="en-GB" dirty="0"/>
              <a:t>The most common implementation of a linear bus is the </a:t>
            </a:r>
            <a:r>
              <a:rPr lang="en-GB" b="1" dirty="0"/>
              <a:t>IEEE 802.3 </a:t>
            </a:r>
            <a:r>
              <a:rPr lang="en-GB" dirty="0"/>
              <a:t>Ethernet standard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4693061-BE31-4150-A78A-8BAAC1271DFB}"/>
              </a:ext>
            </a:extLst>
          </p:cNvPr>
          <p:cNvGrpSpPr/>
          <p:nvPr/>
        </p:nvGrpSpPr>
        <p:grpSpPr>
          <a:xfrm>
            <a:off x="295564" y="1161179"/>
            <a:ext cx="3588228" cy="5015784"/>
            <a:chOff x="297510" y="1161179"/>
            <a:chExt cx="3586282" cy="50157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C58A85-42D0-4D84-9DF7-FFC35E7C29E0}"/>
                </a:ext>
              </a:extLst>
            </p:cNvPr>
            <p:cNvSpPr/>
            <p:nvPr/>
          </p:nvSpPr>
          <p:spPr>
            <a:xfrm>
              <a:off x="297510" y="1161179"/>
              <a:ext cx="3586282" cy="50157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5" name="Picture 4" descr="Bus Topology">
              <a:extLst>
                <a:ext uri="{FF2B5EF4-FFF2-40B4-BE49-F238E27FC236}">
                  <a16:creationId xmlns:a16="http://schemas.microsoft.com/office/drawing/2014/main" id="{57A15E7B-E586-41A3-8830-D0AFEAF8A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7510" y="2030510"/>
              <a:ext cx="3586282" cy="29553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3462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Advantages and Disadvantages of a Bus Topology</a:t>
            </a:r>
            <a:endParaRPr lang="en-GB" b="1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806DBF2-20C7-428B-BB78-B719CC0935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085136"/>
              </p:ext>
            </p:extLst>
          </p:nvPr>
        </p:nvGraphicFramePr>
        <p:xfrm>
          <a:off x="3883791" y="1157805"/>
          <a:ext cx="7781734" cy="4424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0867">
                  <a:extLst>
                    <a:ext uri="{9D8B030D-6E8A-4147-A177-3AD203B41FA5}">
                      <a16:colId xmlns:a16="http://schemas.microsoft.com/office/drawing/2014/main" val="2357988018"/>
                    </a:ext>
                  </a:extLst>
                </a:gridCol>
                <a:gridCol w="3890867">
                  <a:extLst>
                    <a:ext uri="{9D8B030D-6E8A-4147-A177-3AD203B41FA5}">
                      <a16:colId xmlns:a16="http://schemas.microsoft.com/office/drawing/2014/main" val="709269577"/>
                    </a:ext>
                  </a:extLst>
                </a:gridCol>
              </a:tblGrid>
              <a:tr h="69402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Advantages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Disadvantages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761632"/>
                  </a:ext>
                </a:extLst>
              </a:tr>
              <a:tr h="1005928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Compared to other topologies, a bus is cheap and easy to implement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Network disruption might occur when computers are added or removed.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780442"/>
                  </a:ext>
                </a:extLst>
              </a:tr>
              <a:tr h="1615581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Requires less cable than other topologies.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Because all systems on the network connect to a single backbone, a break in the cable prevents all systems from accessing the network.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347961"/>
                  </a:ext>
                </a:extLst>
              </a:tr>
              <a:tr h="1109312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Does not use any specialized network equipment.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Difficult to troubleshoot.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56413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D143A249-279D-4305-A886-73AC9A01FC19}"/>
              </a:ext>
            </a:extLst>
          </p:cNvPr>
          <p:cNvGrpSpPr/>
          <p:nvPr/>
        </p:nvGrpSpPr>
        <p:grpSpPr>
          <a:xfrm>
            <a:off x="360218" y="1161179"/>
            <a:ext cx="11305306" cy="5015785"/>
            <a:chOff x="297510" y="1161179"/>
            <a:chExt cx="11056290" cy="501578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B3B8679-3353-4CC6-9E91-6CA452F9870F}"/>
                </a:ext>
              </a:extLst>
            </p:cNvPr>
            <p:cNvGrpSpPr/>
            <p:nvPr/>
          </p:nvGrpSpPr>
          <p:grpSpPr>
            <a:xfrm>
              <a:off x="297510" y="1161179"/>
              <a:ext cx="3586282" cy="5015784"/>
              <a:chOff x="297510" y="1161179"/>
              <a:chExt cx="3586282" cy="501578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0C58A85-42D0-4D84-9DF7-FFC35E7C29E0}"/>
                  </a:ext>
                </a:extLst>
              </p:cNvPr>
              <p:cNvSpPr/>
              <p:nvPr/>
            </p:nvSpPr>
            <p:spPr>
              <a:xfrm>
                <a:off x="297510" y="1161179"/>
                <a:ext cx="3586282" cy="501578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pic>
            <p:nvPicPr>
              <p:cNvPr id="5" name="Picture 4" descr="Bus Topology">
                <a:extLst>
                  <a:ext uri="{FF2B5EF4-FFF2-40B4-BE49-F238E27FC236}">
                    <a16:creationId xmlns:a16="http://schemas.microsoft.com/office/drawing/2014/main" id="{57A15E7B-E586-41A3-8830-D0AFEAF8A4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97510" y="2030510"/>
                <a:ext cx="3586282" cy="2955376"/>
              </a:xfrm>
              <a:prstGeom prst="rect">
                <a:avLst/>
              </a:prstGeom>
            </p:spPr>
          </p:pic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1720BB-EF17-4598-AC7A-A66C3F7EEAB7}"/>
                </a:ext>
              </a:extLst>
            </p:cNvPr>
            <p:cNvSpPr/>
            <p:nvPr/>
          </p:nvSpPr>
          <p:spPr>
            <a:xfrm>
              <a:off x="297510" y="5284270"/>
              <a:ext cx="11056290" cy="892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GB" sz="1800" b="1" i="0" u="none" strike="noStrike" baseline="0" dirty="0">
                  <a:solidFill>
                    <a:srgbClr val="FFFFFF"/>
                  </a:solidFill>
                  <a:latin typeface="LiberationSerif-Bold"/>
                </a:rPr>
                <a:t>NOTE: Loose or missing terminators from a bus network disrupt data transmissions.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476541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Ring Topology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65F3-4AB5-46F5-A71B-7DCE9892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1978" y="1157805"/>
            <a:ext cx="7777214" cy="5019158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The </a:t>
            </a:r>
            <a:r>
              <a:rPr lang="en-GB" b="1" dirty="0"/>
              <a:t>ring topology </a:t>
            </a:r>
            <a:r>
              <a:rPr lang="en-GB" dirty="0"/>
              <a:t>is a </a:t>
            </a:r>
            <a:r>
              <a:rPr lang="en-GB" b="1" dirty="0"/>
              <a:t>logical ring</a:t>
            </a:r>
            <a:r>
              <a:rPr lang="en-GB" dirty="0"/>
              <a:t>, meaning that the data travels in a circular fashion from one computer to another on the network </a:t>
            </a:r>
          </a:p>
          <a:p>
            <a:pPr algn="just"/>
            <a:r>
              <a:rPr lang="en-GB" dirty="0"/>
              <a:t>Note that a </a:t>
            </a:r>
            <a:r>
              <a:rPr lang="en-GB" b="1" dirty="0"/>
              <a:t>hub</a:t>
            </a:r>
            <a:r>
              <a:rPr lang="en-GB" dirty="0"/>
              <a:t> or </a:t>
            </a:r>
            <a:r>
              <a:rPr lang="en-GB" b="1" dirty="0"/>
              <a:t>switch</a:t>
            </a:r>
            <a:r>
              <a:rPr lang="en-GB" dirty="0"/>
              <a:t> is </a:t>
            </a:r>
            <a:r>
              <a:rPr lang="en-GB" b="1" dirty="0"/>
              <a:t>not</a:t>
            </a:r>
            <a:r>
              <a:rPr lang="en-GB" dirty="0"/>
              <a:t> needed in this installation.</a:t>
            </a:r>
          </a:p>
          <a:p>
            <a:pPr algn="just"/>
            <a:r>
              <a:rPr lang="en-GB" dirty="0"/>
              <a:t>In a true ring topology, if a single computer or section of cable fails, the signal is interrupted. </a:t>
            </a:r>
          </a:p>
          <a:p>
            <a:pPr algn="just"/>
            <a:r>
              <a:rPr lang="en-GB" dirty="0"/>
              <a:t>Network disruption can also occur when computers are added to or removed from the network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29E80D-28EF-4622-BE87-4381C24A72FC}"/>
              </a:ext>
            </a:extLst>
          </p:cNvPr>
          <p:cNvGrpSpPr/>
          <p:nvPr/>
        </p:nvGrpSpPr>
        <p:grpSpPr>
          <a:xfrm>
            <a:off x="213750" y="1157805"/>
            <a:ext cx="3588228" cy="5015784"/>
            <a:chOff x="213750" y="1157805"/>
            <a:chExt cx="3588228" cy="50157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C58A85-42D0-4D84-9DF7-FFC35E7C29E0}"/>
                </a:ext>
              </a:extLst>
            </p:cNvPr>
            <p:cNvSpPr/>
            <p:nvPr/>
          </p:nvSpPr>
          <p:spPr>
            <a:xfrm>
              <a:off x="213750" y="1157805"/>
              <a:ext cx="3588228" cy="50157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42FF709-C180-4620-88BD-DF2DE11F76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32111"/>
            <a:stretch/>
          </p:blipFill>
          <p:spPr>
            <a:xfrm rot="5400000">
              <a:off x="-527584" y="2298198"/>
              <a:ext cx="5000107" cy="27193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3818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Configuration of a Ring Topology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65F3-4AB5-46F5-A71B-7DCE9892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1978" y="1157805"/>
            <a:ext cx="7777214" cy="501915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Ring networks are most commonly wired in a star configuration. </a:t>
            </a:r>
          </a:p>
          <a:p>
            <a:pPr algn="just"/>
            <a:r>
              <a:rPr lang="en-GB" dirty="0"/>
              <a:t>In a token ring network, a </a:t>
            </a:r>
            <a:r>
              <a:rPr lang="en-GB" b="1" dirty="0" err="1"/>
              <a:t>Multistation</a:t>
            </a:r>
            <a:r>
              <a:rPr lang="en-GB" b="1" dirty="0"/>
              <a:t> access unit (MSAU) </a:t>
            </a:r>
            <a:r>
              <a:rPr lang="en-GB" dirty="0"/>
              <a:t>is equivalent to a </a:t>
            </a:r>
            <a:r>
              <a:rPr lang="en-GB" b="1" dirty="0"/>
              <a:t>hub</a:t>
            </a:r>
            <a:r>
              <a:rPr lang="en-GB" dirty="0"/>
              <a:t> or </a:t>
            </a:r>
            <a:r>
              <a:rPr lang="en-GB" b="1" dirty="0"/>
              <a:t>switch</a:t>
            </a:r>
            <a:r>
              <a:rPr lang="en-GB" dirty="0"/>
              <a:t> on an Ethernet network. </a:t>
            </a:r>
          </a:p>
          <a:p>
            <a:pPr algn="just"/>
            <a:r>
              <a:rPr lang="en-GB" dirty="0"/>
              <a:t>The </a:t>
            </a:r>
            <a:r>
              <a:rPr lang="en-GB" b="1" dirty="0"/>
              <a:t>MSAU</a:t>
            </a:r>
            <a:r>
              <a:rPr lang="en-GB" dirty="0"/>
              <a:t> performs the </a:t>
            </a:r>
            <a:r>
              <a:rPr lang="en-GB" b="1" dirty="0"/>
              <a:t>token</a:t>
            </a:r>
            <a:r>
              <a:rPr lang="en-GB" dirty="0"/>
              <a:t> circulation internally. </a:t>
            </a:r>
          </a:p>
          <a:p>
            <a:pPr algn="just"/>
            <a:r>
              <a:rPr lang="en-GB" dirty="0"/>
              <a:t>To create the complete ring, the </a:t>
            </a:r>
            <a:r>
              <a:rPr lang="en-GB" b="1" dirty="0"/>
              <a:t>ring-in (RI) port </a:t>
            </a:r>
            <a:r>
              <a:rPr lang="en-GB" dirty="0"/>
              <a:t>on each MSAU is connected to the </a:t>
            </a:r>
            <a:r>
              <a:rPr lang="en-GB" b="1" dirty="0"/>
              <a:t>ring-out (RO) port </a:t>
            </a:r>
            <a:r>
              <a:rPr lang="en-GB" dirty="0"/>
              <a:t>on another MSAU. </a:t>
            </a:r>
          </a:p>
          <a:p>
            <a:pPr algn="just"/>
            <a:r>
              <a:rPr lang="en-GB" dirty="0"/>
              <a:t>The last MSAU in the ring is then connected to the first to complete the ring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4EC4EB-FD31-40F9-BCE2-B1FE7FDEBEE1}"/>
              </a:ext>
            </a:extLst>
          </p:cNvPr>
          <p:cNvGrpSpPr/>
          <p:nvPr/>
        </p:nvGrpSpPr>
        <p:grpSpPr>
          <a:xfrm>
            <a:off x="213750" y="1157805"/>
            <a:ext cx="3588228" cy="5015784"/>
            <a:chOff x="213750" y="1157805"/>
            <a:chExt cx="3588228" cy="50157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C58A85-42D0-4D84-9DF7-FFC35E7C29E0}"/>
                </a:ext>
              </a:extLst>
            </p:cNvPr>
            <p:cNvSpPr/>
            <p:nvPr/>
          </p:nvSpPr>
          <p:spPr>
            <a:xfrm>
              <a:off x="213750" y="1157805"/>
              <a:ext cx="3588228" cy="50157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42FF709-C180-4620-88BD-DF2DE11F76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33139"/>
            <a:stretch/>
          </p:blipFill>
          <p:spPr>
            <a:xfrm rot="5400000">
              <a:off x="-527584" y="2298198"/>
              <a:ext cx="5000107" cy="27193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475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Advantages and Disadvantages of a Ring Topology</a:t>
            </a:r>
            <a:endParaRPr lang="en-GB" b="1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806DBF2-20C7-428B-BB78-B719CC0935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624022"/>
              </p:ext>
            </p:extLst>
          </p:nvPr>
        </p:nvGraphicFramePr>
        <p:xfrm>
          <a:off x="3883791" y="1157805"/>
          <a:ext cx="7781734" cy="412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0867">
                  <a:extLst>
                    <a:ext uri="{9D8B030D-6E8A-4147-A177-3AD203B41FA5}">
                      <a16:colId xmlns:a16="http://schemas.microsoft.com/office/drawing/2014/main" val="2357988018"/>
                    </a:ext>
                  </a:extLst>
                </a:gridCol>
                <a:gridCol w="3890867">
                  <a:extLst>
                    <a:ext uri="{9D8B030D-6E8A-4147-A177-3AD203B41FA5}">
                      <a16:colId xmlns:a16="http://schemas.microsoft.com/office/drawing/2014/main" val="709269577"/>
                    </a:ext>
                  </a:extLst>
                </a:gridCol>
              </a:tblGrid>
              <a:tr h="86377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Advantages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Disadvantages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761632"/>
                  </a:ext>
                </a:extLst>
              </a:tr>
              <a:tr h="1251962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Cable faults are easily located, making troubleshooting easier.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Expansion to the network can cause network disruption.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780442"/>
                  </a:ext>
                </a:extLst>
              </a:tr>
              <a:tr h="2010727"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Ring networks are moderately easy to install.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2000" dirty="0"/>
                        <a:t>A single break in the cable can disrupt the entire network.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34796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22D0BE34-26C5-4C6F-B842-C8AF7CB3B918}"/>
              </a:ext>
            </a:extLst>
          </p:cNvPr>
          <p:cNvGrpSpPr/>
          <p:nvPr/>
        </p:nvGrpSpPr>
        <p:grpSpPr>
          <a:xfrm>
            <a:off x="213750" y="1157805"/>
            <a:ext cx="11451774" cy="5019159"/>
            <a:chOff x="213750" y="1157805"/>
            <a:chExt cx="11451774" cy="501915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1720BB-EF17-4598-AC7A-A66C3F7EEAB7}"/>
                </a:ext>
              </a:extLst>
            </p:cNvPr>
            <p:cNvSpPr/>
            <p:nvPr/>
          </p:nvSpPr>
          <p:spPr>
            <a:xfrm>
              <a:off x="213750" y="5284270"/>
              <a:ext cx="11451774" cy="8926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78CE986-45AB-4F4B-B90B-7431E803C982}"/>
                </a:ext>
              </a:extLst>
            </p:cNvPr>
            <p:cNvGrpSpPr/>
            <p:nvPr/>
          </p:nvGrpSpPr>
          <p:grpSpPr>
            <a:xfrm>
              <a:off x="213750" y="1157805"/>
              <a:ext cx="3588228" cy="4424849"/>
              <a:chOff x="213750" y="1157805"/>
              <a:chExt cx="3588228" cy="5015784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636956E-0E7C-4962-B4F3-43E05D947F54}"/>
                  </a:ext>
                </a:extLst>
              </p:cNvPr>
              <p:cNvSpPr/>
              <p:nvPr/>
            </p:nvSpPr>
            <p:spPr>
              <a:xfrm>
                <a:off x="213750" y="1157805"/>
                <a:ext cx="3588228" cy="501578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E52B18C8-ADE9-4B6B-BF57-F54FA23B26A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31426"/>
              <a:stretch/>
            </p:blipFill>
            <p:spPr>
              <a:xfrm rot="5400000">
                <a:off x="-570751" y="2255030"/>
                <a:ext cx="5000107" cy="280565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990758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25004-F45A-494C-8F0B-3457D71E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269"/>
            <a:ext cx="10515600" cy="95353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Star Topology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65F3-4AB5-46F5-A71B-7DCE9892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35" y="1244432"/>
            <a:ext cx="7777214" cy="501915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In the </a:t>
            </a:r>
            <a:r>
              <a:rPr lang="en-GB" b="1" dirty="0"/>
              <a:t>star topology</a:t>
            </a:r>
            <a:r>
              <a:rPr lang="en-GB" dirty="0"/>
              <a:t>, all computers and other network devices connect to a central device called a </a:t>
            </a:r>
            <a:r>
              <a:rPr lang="en-GB" b="1" dirty="0"/>
              <a:t>hub</a:t>
            </a:r>
            <a:r>
              <a:rPr lang="en-GB" dirty="0"/>
              <a:t> or </a:t>
            </a:r>
            <a:r>
              <a:rPr lang="en-GB" b="1" dirty="0"/>
              <a:t>switch</a:t>
            </a:r>
            <a:r>
              <a:rPr lang="en-GB" dirty="0"/>
              <a:t>.</a:t>
            </a:r>
          </a:p>
          <a:p>
            <a:pPr algn="just"/>
            <a:r>
              <a:rPr lang="en-GB" dirty="0"/>
              <a:t> Each connected device requires a single cable to be connected to the hub or switch, creating a </a:t>
            </a:r>
            <a:r>
              <a:rPr lang="en-GB" b="1" dirty="0"/>
              <a:t>point-to-point connection </a:t>
            </a:r>
            <a:r>
              <a:rPr lang="en-GB" dirty="0"/>
              <a:t>between the device and the hub or switch.</a:t>
            </a:r>
          </a:p>
          <a:p>
            <a:pPr algn="just"/>
            <a:r>
              <a:rPr lang="en-GB" dirty="0"/>
              <a:t>Using a separate cable to connect to the hub or switch allows the network to be expanded without disruption. </a:t>
            </a:r>
          </a:p>
          <a:p>
            <a:pPr algn="just"/>
            <a:r>
              <a:rPr lang="en-GB" dirty="0"/>
              <a:t>A break in any single cable does not cause the entire network to fail.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00832DE-056D-4B1F-A3A6-453931291C1C}"/>
              </a:ext>
            </a:extLst>
          </p:cNvPr>
          <p:cNvGrpSpPr/>
          <p:nvPr/>
        </p:nvGrpSpPr>
        <p:grpSpPr>
          <a:xfrm>
            <a:off x="8280649" y="1247806"/>
            <a:ext cx="3588228" cy="4365762"/>
            <a:chOff x="213750" y="1157805"/>
            <a:chExt cx="3588228" cy="50157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C58A85-42D0-4D84-9DF7-FFC35E7C29E0}"/>
                </a:ext>
              </a:extLst>
            </p:cNvPr>
            <p:cNvSpPr/>
            <p:nvPr/>
          </p:nvSpPr>
          <p:spPr>
            <a:xfrm>
              <a:off x="213750" y="1157805"/>
              <a:ext cx="3588228" cy="50157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0B17107-483C-4EE8-9A52-A429D12B0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4259" y="1511166"/>
              <a:ext cx="3287210" cy="42639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3011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859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LiberationSerif-Bold</vt:lpstr>
      <vt:lpstr>Office Theme</vt:lpstr>
      <vt:lpstr>Introduction to Networks</vt:lpstr>
      <vt:lpstr>Table of Contents</vt:lpstr>
      <vt:lpstr>Network Topologies</vt:lpstr>
      <vt:lpstr>Bus Topology</vt:lpstr>
      <vt:lpstr>Advantages and Disadvantages of a Bus Topology</vt:lpstr>
      <vt:lpstr>Ring Topology</vt:lpstr>
      <vt:lpstr>Configuration of a Ring Topology</vt:lpstr>
      <vt:lpstr>Advantages and Disadvantages of a Ring Topology</vt:lpstr>
      <vt:lpstr>Star Topology</vt:lpstr>
      <vt:lpstr>Advantages and Disadvantages of a Star Topology</vt:lpstr>
      <vt:lpstr>Wired Mesh Topology</vt:lpstr>
      <vt:lpstr>Wired Mesh Topology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Networks</dc:title>
  <dc:creator>Keefa Bwiino</dc:creator>
  <cp:lastModifiedBy>Keefa Bwiino</cp:lastModifiedBy>
  <cp:revision>11</cp:revision>
  <dcterms:created xsi:type="dcterms:W3CDTF">2025-01-21T19:55:31Z</dcterms:created>
  <dcterms:modified xsi:type="dcterms:W3CDTF">2025-01-24T07:14:42Z</dcterms:modified>
</cp:coreProperties>
</file>