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6" d="100"/>
          <a:sy n="66" d="100"/>
        </p:scale>
        <p:origin x="59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E177-D4A0-4FA7-B293-F43BAFB4F3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96CBB0-6801-43AD-9EDB-0686D3AB4B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3AB880-D76B-49F0-98A2-56A9660E99AB}"/>
              </a:ext>
            </a:extLst>
          </p:cNvPr>
          <p:cNvSpPr>
            <a:spLocks noGrp="1"/>
          </p:cNvSpPr>
          <p:nvPr>
            <p:ph type="dt" sz="half" idx="10"/>
          </p:nvPr>
        </p:nvSpPr>
        <p:spPr/>
        <p:txBody>
          <a:bodyPr/>
          <a:lstStyle/>
          <a:p>
            <a:fld id="{90A2CF30-1F7B-4602-AA99-A0DBAFB46233}" type="datetimeFigureOut">
              <a:rPr lang="en-GB" smtClean="0"/>
              <a:t>14/10/2025</a:t>
            </a:fld>
            <a:endParaRPr lang="en-GB"/>
          </a:p>
        </p:txBody>
      </p:sp>
      <p:sp>
        <p:nvSpPr>
          <p:cNvPr id="5" name="Footer Placeholder 4">
            <a:extLst>
              <a:ext uri="{FF2B5EF4-FFF2-40B4-BE49-F238E27FC236}">
                <a16:creationId xmlns:a16="http://schemas.microsoft.com/office/drawing/2014/main" id="{B7B2C652-B143-436C-8EA3-27888D47DB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C8352-ADF9-4A9C-9F07-8C1F644ACBD6}"/>
              </a:ext>
            </a:extLst>
          </p:cNvPr>
          <p:cNvSpPr>
            <a:spLocks noGrp="1"/>
          </p:cNvSpPr>
          <p:nvPr>
            <p:ph type="sldNum" sz="quarter" idx="12"/>
          </p:nvPr>
        </p:nvSpPr>
        <p:spPr/>
        <p:txBody>
          <a:bodyPr/>
          <a:lstStyle/>
          <a:p>
            <a:fld id="{4AD1654E-E952-45CB-8DEA-A24685AF60A2}" type="slidenum">
              <a:rPr lang="en-GB" smtClean="0"/>
              <a:t>‹#›</a:t>
            </a:fld>
            <a:endParaRPr lang="en-GB"/>
          </a:p>
        </p:txBody>
      </p:sp>
    </p:spTree>
    <p:extLst>
      <p:ext uri="{BB962C8B-B14F-4D97-AF65-F5344CB8AC3E}">
        <p14:creationId xmlns:p14="http://schemas.microsoft.com/office/powerpoint/2010/main" val="224754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E5124-94C3-4CE4-92D9-84E0C638E7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F51671-4EA4-45E7-B514-8C2803D17B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C2BC4D-C1CD-433C-B326-7A072C7F4DF9}"/>
              </a:ext>
            </a:extLst>
          </p:cNvPr>
          <p:cNvSpPr>
            <a:spLocks noGrp="1"/>
          </p:cNvSpPr>
          <p:nvPr>
            <p:ph type="dt" sz="half" idx="10"/>
          </p:nvPr>
        </p:nvSpPr>
        <p:spPr/>
        <p:txBody>
          <a:bodyPr/>
          <a:lstStyle/>
          <a:p>
            <a:fld id="{90A2CF30-1F7B-4602-AA99-A0DBAFB46233}" type="datetimeFigureOut">
              <a:rPr lang="en-GB" smtClean="0"/>
              <a:t>14/10/2025</a:t>
            </a:fld>
            <a:endParaRPr lang="en-GB"/>
          </a:p>
        </p:txBody>
      </p:sp>
      <p:sp>
        <p:nvSpPr>
          <p:cNvPr id="5" name="Footer Placeholder 4">
            <a:extLst>
              <a:ext uri="{FF2B5EF4-FFF2-40B4-BE49-F238E27FC236}">
                <a16:creationId xmlns:a16="http://schemas.microsoft.com/office/drawing/2014/main" id="{BAE6D888-A7A0-4EEB-BAF0-4485BA6EE4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5DF5C4-D4D5-437E-AF13-0A0743D97002}"/>
              </a:ext>
            </a:extLst>
          </p:cNvPr>
          <p:cNvSpPr>
            <a:spLocks noGrp="1"/>
          </p:cNvSpPr>
          <p:nvPr>
            <p:ph type="sldNum" sz="quarter" idx="12"/>
          </p:nvPr>
        </p:nvSpPr>
        <p:spPr/>
        <p:txBody>
          <a:bodyPr/>
          <a:lstStyle/>
          <a:p>
            <a:fld id="{4AD1654E-E952-45CB-8DEA-A24685AF60A2}" type="slidenum">
              <a:rPr lang="en-GB" smtClean="0"/>
              <a:t>‹#›</a:t>
            </a:fld>
            <a:endParaRPr lang="en-GB"/>
          </a:p>
        </p:txBody>
      </p:sp>
    </p:spTree>
    <p:extLst>
      <p:ext uri="{BB962C8B-B14F-4D97-AF65-F5344CB8AC3E}">
        <p14:creationId xmlns:p14="http://schemas.microsoft.com/office/powerpoint/2010/main" val="189945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57009A-C8AE-43ED-B2AA-CE09263498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68DDF6-C6C7-4CE0-BB7E-4357975CC1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256012-D677-4759-9D87-0E22F78F0954}"/>
              </a:ext>
            </a:extLst>
          </p:cNvPr>
          <p:cNvSpPr>
            <a:spLocks noGrp="1"/>
          </p:cNvSpPr>
          <p:nvPr>
            <p:ph type="dt" sz="half" idx="10"/>
          </p:nvPr>
        </p:nvSpPr>
        <p:spPr/>
        <p:txBody>
          <a:bodyPr/>
          <a:lstStyle/>
          <a:p>
            <a:fld id="{90A2CF30-1F7B-4602-AA99-A0DBAFB46233}" type="datetimeFigureOut">
              <a:rPr lang="en-GB" smtClean="0"/>
              <a:t>14/10/2025</a:t>
            </a:fld>
            <a:endParaRPr lang="en-GB"/>
          </a:p>
        </p:txBody>
      </p:sp>
      <p:sp>
        <p:nvSpPr>
          <p:cNvPr id="5" name="Footer Placeholder 4">
            <a:extLst>
              <a:ext uri="{FF2B5EF4-FFF2-40B4-BE49-F238E27FC236}">
                <a16:creationId xmlns:a16="http://schemas.microsoft.com/office/drawing/2014/main" id="{C126997B-324E-4B5C-B066-3B25DA96EE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0A31EE-2DC9-456E-8134-6DB511834A15}"/>
              </a:ext>
            </a:extLst>
          </p:cNvPr>
          <p:cNvSpPr>
            <a:spLocks noGrp="1"/>
          </p:cNvSpPr>
          <p:nvPr>
            <p:ph type="sldNum" sz="quarter" idx="12"/>
          </p:nvPr>
        </p:nvSpPr>
        <p:spPr/>
        <p:txBody>
          <a:bodyPr/>
          <a:lstStyle/>
          <a:p>
            <a:fld id="{4AD1654E-E952-45CB-8DEA-A24685AF60A2}" type="slidenum">
              <a:rPr lang="en-GB" smtClean="0"/>
              <a:t>‹#›</a:t>
            </a:fld>
            <a:endParaRPr lang="en-GB"/>
          </a:p>
        </p:txBody>
      </p:sp>
    </p:spTree>
    <p:extLst>
      <p:ext uri="{BB962C8B-B14F-4D97-AF65-F5344CB8AC3E}">
        <p14:creationId xmlns:p14="http://schemas.microsoft.com/office/powerpoint/2010/main" val="268866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4FB8-A017-4805-943E-AC5C90BC43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786CA5-B65E-4B24-9FE8-DE5210AA2F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DA80DD-AFB1-4F0D-9AB0-75FDF2FADB2D}"/>
              </a:ext>
            </a:extLst>
          </p:cNvPr>
          <p:cNvSpPr>
            <a:spLocks noGrp="1"/>
          </p:cNvSpPr>
          <p:nvPr>
            <p:ph type="dt" sz="half" idx="10"/>
          </p:nvPr>
        </p:nvSpPr>
        <p:spPr/>
        <p:txBody>
          <a:bodyPr/>
          <a:lstStyle/>
          <a:p>
            <a:fld id="{90A2CF30-1F7B-4602-AA99-A0DBAFB46233}" type="datetimeFigureOut">
              <a:rPr lang="en-GB" smtClean="0"/>
              <a:t>14/10/2025</a:t>
            </a:fld>
            <a:endParaRPr lang="en-GB"/>
          </a:p>
        </p:txBody>
      </p:sp>
      <p:sp>
        <p:nvSpPr>
          <p:cNvPr id="5" name="Footer Placeholder 4">
            <a:extLst>
              <a:ext uri="{FF2B5EF4-FFF2-40B4-BE49-F238E27FC236}">
                <a16:creationId xmlns:a16="http://schemas.microsoft.com/office/drawing/2014/main" id="{5F0E64C1-9AAC-4FE2-A638-1001C02562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A1A10B-6633-468C-8569-1801A20A9F6E}"/>
              </a:ext>
            </a:extLst>
          </p:cNvPr>
          <p:cNvSpPr>
            <a:spLocks noGrp="1"/>
          </p:cNvSpPr>
          <p:nvPr>
            <p:ph type="sldNum" sz="quarter" idx="12"/>
          </p:nvPr>
        </p:nvSpPr>
        <p:spPr/>
        <p:txBody>
          <a:bodyPr/>
          <a:lstStyle/>
          <a:p>
            <a:fld id="{4AD1654E-E952-45CB-8DEA-A24685AF60A2}" type="slidenum">
              <a:rPr lang="en-GB" smtClean="0"/>
              <a:t>‹#›</a:t>
            </a:fld>
            <a:endParaRPr lang="en-GB"/>
          </a:p>
        </p:txBody>
      </p:sp>
    </p:spTree>
    <p:extLst>
      <p:ext uri="{BB962C8B-B14F-4D97-AF65-F5344CB8AC3E}">
        <p14:creationId xmlns:p14="http://schemas.microsoft.com/office/powerpoint/2010/main" val="160704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5CFC-928E-47A7-9FD5-84946DA3AC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8102125-A72C-479A-9A33-D727F659D6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DA81B1-C055-4685-BAEB-96ECE48CC8F4}"/>
              </a:ext>
            </a:extLst>
          </p:cNvPr>
          <p:cNvSpPr>
            <a:spLocks noGrp="1"/>
          </p:cNvSpPr>
          <p:nvPr>
            <p:ph type="dt" sz="half" idx="10"/>
          </p:nvPr>
        </p:nvSpPr>
        <p:spPr/>
        <p:txBody>
          <a:bodyPr/>
          <a:lstStyle/>
          <a:p>
            <a:fld id="{90A2CF30-1F7B-4602-AA99-A0DBAFB46233}" type="datetimeFigureOut">
              <a:rPr lang="en-GB" smtClean="0"/>
              <a:t>14/10/2025</a:t>
            </a:fld>
            <a:endParaRPr lang="en-GB"/>
          </a:p>
        </p:txBody>
      </p:sp>
      <p:sp>
        <p:nvSpPr>
          <p:cNvPr id="5" name="Footer Placeholder 4">
            <a:extLst>
              <a:ext uri="{FF2B5EF4-FFF2-40B4-BE49-F238E27FC236}">
                <a16:creationId xmlns:a16="http://schemas.microsoft.com/office/drawing/2014/main" id="{37054760-270D-4490-8AAE-E5CE7098D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E89257-F205-4FE7-B047-9C16D77E06F1}"/>
              </a:ext>
            </a:extLst>
          </p:cNvPr>
          <p:cNvSpPr>
            <a:spLocks noGrp="1"/>
          </p:cNvSpPr>
          <p:nvPr>
            <p:ph type="sldNum" sz="quarter" idx="12"/>
          </p:nvPr>
        </p:nvSpPr>
        <p:spPr/>
        <p:txBody>
          <a:bodyPr/>
          <a:lstStyle/>
          <a:p>
            <a:fld id="{4AD1654E-E952-45CB-8DEA-A24685AF60A2}" type="slidenum">
              <a:rPr lang="en-GB" smtClean="0"/>
              <a:t>‹#›</a:t>
            </a:fld>
            <a:endParaRPr lang="en-GB"/>
          </a:p>
        </p:txBody>
      </p:sp>
    </p:spTree>
    <p:extLst>
      <p:ext uri="{BB962C8B-B14F-4D97-AF65-F5344CB8AC3E}">
        <p14:creationId xmlns:p14="http://schemas.microsoft.com/office/powerpoint/2010/main" val="131574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A118-5532-4FBF-8CC8-0B8909E8D6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10C58D-A112-4D49-9DF0-8157B4EA8A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D34F50-9CD6-49F4-BCCE-89F076863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D6A95B-9EFE-4732-9B20-7FE6B0EB048C}"/>
              </a:ext>
            </a:extLst>
          </p:cNvPr>
          <p:cNvSpPr>
            <a:spLocks noGrp="1"/>
          </p:cNvSpPr>
          <p:nvPr>
            <p:ph type="dt" sz="half" idx="10"/>
          </p:nvPr>
        </p:nvSpPr>
        <p:spPr/>
        <p:txBody>
          <a:bodyPr/>
          <a:lstStyle/>
          <a:p>
            <a:fld id="{90A2CF30-1F7B-4602-AA99-A0DBAFB46233}" type="datetimeFigureOut">
              <a:rPr lang="en-GB" smtClean="0"/>
              <a:t>14/10/2025</a:t>
            </a:fld>
            <a:endParaRPr lang="en-GB"/>
          </a:p>
        </p:txBody>
      </p:sp>
      <p:sp>
        <p:nvSpPr>
          <p:cNvPr id="6" name="Footer Placeholder 5">
            <a:extLst>
              <a:ext uri="{FF2B5EF4-FFF2-40B4-BE49-F238E27FC236}">
                <a16:creationId xmlns:a16="http://schemas.microsoft.com/office/drawing/2014/main" id="{9F932FED-D837-4DC6-BDB1-560B2D97CC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C89659-3150-4223-895B-D5CA5B5A01C4}"/>
              </a:ext>
            </a:extLst>
          </p:cNvPr>
          <p:cNvSpPr>
            <a:spLocks noGrp="1"/>
          </p:cNvSpPr>
          <p:nvPr>
            <p:ph type="sldNum" sz="quarter" idx="12"/>
          </p:nvPr>
        </p:nvSpPr>
        <p:spPr/>
        <p:txBody>
          <a:bodyPr/>
          <a:lstStyle/>
          <a:p>
            <a:fld id="{4AD1654E-E952-45CB-8DEA-A24685AF60A2}" type="slidenum">
              <a:rPr lang="en-GB" smtClean="0"/>
              <a:t>‹#›</a:t>
            </a:fld>
            <a:endParaRPr lang="en-GB"/>
          </a:p>
        </p:txBody>
      </p:sp>
    </p:spTree>
    <p:extLst>
      <p:ext uri="{BB962C8B-B14F-4D97-AF65-F5344CB8AC3E}">
        <p14:creationId xmlns:p14="http://schemas.microsoft.com/office/powerpoint/2010/main" val="61557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79AF-89C1-4C07-B2F3-FF5616DFC7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EBD2BE-C3C9-49EC-AAA9-CDE012CAA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6777AC-EC7D-4061-8100-F416AA5C7D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DE6BD0-79C0-4522-83B0-4992B3396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035750-2197-452C-9DB9-19AE144422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0F1353-8C04-403A-A1BB-1E9E94ADB414}"/>
              </a:ext>
            </a:extLst>
          </p:cNvPr>
          <p:cNvSpPr>
            <a:spLocks noGrp="1"/>
          </p:cNvSpPr>
          <p:nvPr>
            <p:ph type="dt" sz="half" idx="10"/>
          </p:nvPr>
        </p:nvSpPr>
        <p:spPr/>
        <p:txBody>
          <a:bodyPr/>
          <a:lstStyle/>
          <a:p>
            <a:fld id="{90A2CF30-1F7B-4602-AA99-A0DBAFB46233}" type="datetimeFigureOut">
              <a:rPr lang="en-GB" smtClean="0"/>
              <a:t>14/10/2025</a:t>
            </a:fld>
            <a:endParaRPr lang="en-GB"/>
          </a:p>
        </p:txBody>
      </p:sp>
      <p:sp>
        <p:nvSpPr>
          <p:cNvPr id="8" name="Footer Placeholder 7">
            <a:extLst>
              <a:ext uri="{FF2B5EF4-FFF2-40B4-BE49-F238E27FC236}">
                <a16:creationId xmlns:a16="http://schemas.microsoft.com/office/drawing/2014/main" id="{7693BA8D-3003-4EBD-8E6E-68289A85A0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3D7358-18E9-42D4-A1B7-E5FC1F0B882F}"/>
              </a:ext>
            </a:extLst>
          </p:cNvPr>
          <p:cNvSpPr>
            <a:spLocks noGrp="1"/>
          </p:cNvSpPr>
          <p:nvPr>
            <p:ph type="sldNum" sz="quarter" idx="12"/>
          </p:nvPr>
        </p:nvSpPr>
        <p:spPr/>
        <p:txBody>
          <a:bodyPr/>
          <a:lstStyle/>
          <a:p>
            <a:fld id="{4AD1654E-E952-45CB-8DEA-A24685AF60A2}" type="slidenum">
              <a:rPr lang="en-GB" smtClean="0"/>
              <a:t>‹#›</a:t>
            </a:fld>
            <a:endParaRPr lang="en-GB"/>
          </a:p>
        </p:txBody>
      </p:sp>
    </p:spTree>
    <p:extLst>
      <p:ext uri="{BB962C8B-B14F-4D97-AF65-F5344CB8AC3E}">
        <p14:creationId xmlns:p14="http://schemas.microsoft.com/office/powerpoint/2010/main" val="322226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DB6A4-85B6-4E01-9B05-63C6F82C74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B63803-83B5-4132-AFE6-9B6104EA256A}"/>
              </a:ext>
            </a:extLst>
          </p:cNvPr>
          <p:cNvSpPr>
            <a:spLocks noGrp="1"/>
          </p:cNvSpPr>
          <p:nvPr>
            <p:ph type="dt" sz="half" idx="10"/>
          </p:nvPr>
        </p:nvSpPr>
        <p:spPr/>
        <p:txBody>
          <a:bodyPr/>
          <a:lstStyle/>
          <a:p>
            <a:fld id="{90A2CF30-1F7B-4602-AA99-A0DBAFB46233}" type="datetimeFigureOut">
              <a:rPr lang="en-GB" smtClean="0"/>
              <a:t>14/10/2025</a:t>
            </a:fld>
            <a:endParaRPr lang="en-GB"/>
          </a:p>
        </p:txBody>
      </p:sp>
      <p:sp>
        <p:nvSpPr>
          <p:cNvPr id="4" name="Footer Placeholder 3">
            <a:extLst>
              <a:ext uri="{FF2B5EF4-FFF2-40B4-BE49-F238E27FC236}">
                <a16:creationId xmlns:a16="http://schemas.microsoft.com/office/drawing/2014/main" id="{26DA8987-181F-49A3-9884-432351A527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8F1B68-9C2D-4EBB-BD5D-CF73711110B3}"/>
              </a:ext>
            </a:extLst>
          </p:cNvPr>
          <p:cNvSpPr>
            <a:spLocks noGrp="1"/>
          </p:cNvSpPr>
          <p:nvPr>
            <p:ph type="sldNum" sz="quarter" idx="12"/>
          </p:nvPr>
        </p:nvSpPr>
        <p:spPr/>
        <p:txBody>
          <a:bodyPr/>
          <a:lstStyle/>
          <a:p>
            <a:fld id="{4AD1654E-E952-45CB-8DEA-A24685AF60A2}" type="slidenum">
              <a:rPr lang="en-GB" smtClean="0"/>
              <a:t>‹#›</a:t>
            </a:fld>
            <a:endParaRPr lang="en-GB"/>
          </a:p>
        </p:txBody>
      </p:sp>
    </p:spTree>
    <p:extLst>
      <p:ext uri="{BB962C8B-B14F-4D97-AF65-F5344CB8AC3E}">
        <p14:creationId xmlns:p14="http://schemas.microsoft.com/office/powerpoint/2010/main" val="421480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A83D3-0354-411F-BBB3-10FB70D99A04}"/>
              </a:ext>
            </a:extLst>
          </p:cNvPr>
          <p:cNvSpPr>
            <a:spLocks noGrp="1"/>
          </p:cNvSpPr>
          <p:nvPr>
            <p:ph type="dt" sz="half" idx="10"/>
          </p:nvPr>
        </p:nvSpPr>
        <p:spPr/>
        <p:txBody>
          <a:bodyPr/>
          <a:lstStyle/>
          <a:p>
            <a:fld id="{90A2CF30-1F7B-4602-AA99-A0DBAFB46233}" type="datetimeFigureOut">
              <a:rPr lang="en-GB" smtClean="0"/>
              <a:t>14/10/2025</a:t>
            </a:fld>
            <a:endParaRPr lang="en-GB"/>
          </a:p>
        </p:txBody>
      </p:sp>
      <p:sp>
        <p:nvSpPr>
          <p:cNvPr id="3" name="Footer Placeholder 2">
            <a:extLst>
              <a:ext uri="{FF2B5EF4-FFF2-40B4-BE49-F238E27FC236}">
                <a16:creationId xmlns:a16="http://schemas.microsoft.com/office/drawing/2014/main" id="{809D8F2C-2E52-4605-ADA2-E015B0293E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E3BF96-C404-4CEC-B3DE-DE623A02796B}"/>
              </a:ext>
            </a:extLst>
          </p:cNvPr>
          <p:cNvSpPr>
            <a:spLocks noGrp="1"/>
          </p:cNvSpPr>
          <p:nvPr>
            <p:ph type="sldNum" sz="quarter" idx="12"/>
          </p:nvPr>
        </p:nvSpPr>
        <p:spPr/>
        <p:txBody>
          <a:bodyPr/>
          <a:lstStyle/>
          <a:p>
            <a:fld id="{4AD1654E-E952-45CB-8DEA-A24685AF60A2}" type="slidenum">
              <a:rPr lang="en-GB" smtClean="0"/>
              <a:t>‹#›</a:t>
            </a:fld>
            <a:endParaRPr lang="en-GB"/>
          </a:p>
        </p:txBody>
      </p:sp>
    </p:spTree>
    <p:extLst>
      <p:ext uri="{BB962C8B-B14F-4D97-AF65-F5344CB8AC3E}">
        <p14:creationId xmlns:p14="http://schemas.microsoft.com/office/powerpoint/2010/main" val="40935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3E21-57ED-48E1-BDBD-F4C85D43E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1FFF6B-DAF5-4AA7-92EF-71B66624ED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A248AD-F887-4DEC-98A0-CC23B1616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58A4A9-99D6-4C0A-83BE-DA689EF4D81B}"/>
              </a:ext>
            </a:extLst>
          </p:cNvPr>
          <p:cNvSpPr>
            <a:spLocks noGrp="1"/>
          </p:cNvSpPr>
          <p:nvPr>
            <p:ph type="dt" sz="half" idx="10"/>
          </p:nvPr>
        </p:nvSpPr>
        <p:spPr/>
        <p:txBody>
          <a:bodyPr/>
          <a:lstStyle/>
          <a:p>
            <a:fld id="{90A2CF30-1F7B-4602-AA99-A0DBAFB46233}" type="datetimeFigureOut">
              <a:rPr lang="en-GB" smtClean="0"/>
              <a:t>14/10/2025</a:t>
            </a:fld>
            <a:endParaRPr lang="en-GB"/>
          </a:p>
        </p:txBody>
      </p:sp>
      <p:sp>
        <p:nvSpPr>
          <p:cNvPr id="6" name="Footer Placeholder 5">
            <a:extLst>
              <a:ext uri="{FF2B5EF4-FFF2-40B4-BE49-F238E27FC236}">
                <a16:creationId xmlns:a16="http://schemas.microsoft.com/office/drawing/2014/main" id="{0B1B25FC-99C5-4E15-BA0A-1BA2681969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544220-7F32-4D00-A3CB-D004F6DD24C6}"/>
              </a:ext>
            </a:extLst>
          </p:cNvPr>
          <p:cNvSpPr>
            <a:spLocks noGrp="1"/>
          </p:cNvSpPr>
          <p:nvPr>
            <p:ph type="sldNum" sz="quarter" idx="12"/>
          </p:nvPr>
        </p:nvSpPr>
        <p:spPr/>
        <p:txBody>
          <a:bodyPr/>
          <a:lstStyle/>
          <a:p>
            <a:fld id="{4AD1654E-E952-45CB-8DEA-A24685AF60A2}" type="slidenum">
              <a:rPr lang="en-GB" smtClean="0"/>
              <a:t>‹#›</a:t>
            </a:fld>
            <a:endParaRPr lang="en-GB"/>
          </a:p>
        </p:txBody>
      </p:sp>
    </p:spTree>
    <p:extLst>
      <p:ext uri="{BB962C8B-B14F-4D97-AF65-F5344CB8AC3E}">
        <p14:creationId xmlns:p14="http://schemas.microsoft.com/office/powerpoint/2010/main" val="792235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BA8C-A89B-4453-95BD-F59B065723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87C3C9-3A72-49AB-8E60-6C561F7F50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5FE8F9-191C-4DB7-B526-131AC4EB3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5EC30-4397-4203-BB89-748733D95BB9}"/>
              </a:ext>
            </a:extLst>
          </p:cNvPr>
          <p:cNvSpPr>
            <a:spLocks noGrp="1"/>
          </p:cNvSpPr>
          <p:nvPr>
            <p:ph type="dt" sz="half" idx="10"/>
          </p:nvPr>
        </p:nvSpPr>
        <p:spPr/>
        <p:txBody>
          <a:bodyPr/>
          <a:lstStyle/>
          <a:p>
            <a:fld id="{90A2CF30-1F7B-4602-AA99-A0DBAFB46233}" type="datetimeFigureOut">
              <a:rPr lang="en-GB" smtClean="0"/>
              <a:t>14/10/2025</a:t>
            </a:fld>
            <a:endParaRPr lang="en-GB"/>
          </a:p>
        </p:txBody>
      </p:sp>
      <p:sp>
        <p:nvSpPr>
          <p:cNvPr id="6" name="Footer Placeholder 5">
            <a:extLst>
              <a:ext uri="{FF2B5EF4-FFF2-40B4-BE49-F238E27FC236}">
                <a16:creationId xmlns:a16="http://schemas.microsoft.com/office/drawing/2014/main" id="{A4E7FD2C-1452-4030-89BA-69B4162BE5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64B661-CE21-4E12-90CB-C1F1778B3BC6}"/>
              </a:ext>
            </a:extLst>
          </p:cNvPr>
          <p:cNvSpPr>
            <a:spLocks noGrp="1"/>
          </p:cNvSpPr>
          <p:nvPr>
            <p:ph type="sldNum" sz="quarter" idx="12"/>
          </p:nvPr>
        </p:nvSpPr>
        <p:spPr/>
        <p:txBody>
          <a:bodyPr/>
          <a:lstStyle/>
          <a:p>
            <a:fld id="{4AD1654E-E952-45CB-8DEA-A24685AF60A2}" type="slidenum">
              <a:rPr lang="en-GB" smtClean="0"/>
              <a:t>‹#›</a:t>
            </a:fld>
            <a:endParaRPr lang="en-GB"/>
          </a:p>
        </p:txBody>
      </p:sp>
    </p:spTree>
    <p:extLst>
      <p:ext uri="{BB962C8B-B14F-4D97-AF65-F5344CB8AC3E}">
        <p14:creationId xmlns:p14="http://schemas.microsoft.com/office/powerpoint/2010/main" val="16068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174C93-4A81-4A41-82DA-754A3BA47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AE1B6E-4E4A-431D-9444-5B83761276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A81CB8-9083-4B07-BF9C-D13DE8A8E1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2CF30-1F7B-4602-AA99-A0DBAFB46233}" type="datetimeFigureOut">
              <a:rPr lang="en-GB" smtClean="0"/>
              <a:t>14/10/2025</a:t>
            </a:fld>
            <a:endParaRPr lang="en-GB"/>
          </a:p>
        </p:txBody>
      </p:sp>
      <p:sp>
        <p:nvSpPr>
          <p:cNvPr id="5" name="Footer Placeholder 4">
            <a:extLst>
              <a:ext uri="{FF2B5EF4-FFF2-40B4-BE49-F238E27FC236}">
                <a16:creationId xmlns:a16="http://schemas.microsoft.com/office/drawing/2014/main" id="{971FC332-3F91-4BF8-AEE0-7431796CDF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60F81A-CD54-49E5-B391-109AD426D8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1654E-E952-45CB-8DEA-A24685AF60A2}" type="slidenum">
              <a:rPr lang="en-GB" smtClean="0"/>
              <a:t>‹#›</a:t>
            </a:fld>
            <a:endParaRPr lang="en-GB"/>
          </a:p>
        </p:txBody>
      </p:sp>
    </p:spTree>
    <p:extLst>
      <p:ext uri="{BB962C8B-B14F-4D97-AF65-F5344CB8AC3E}">
        <p14:creationId xmlns:p14="http://schemas.microsoft.com/office/powerpoint/2010/main" val="1205342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81DB-AAA9-4E87-AED8-38DF0E4F5A1A}"/>
              </a:ext>
            </a:extLst>
          </p:cNvPr>
          <p:cNvSpPr>
            <a:spLocks noGrp="1"/>
          </p:cNvSpPr>
          <p:nvPr>
            <p:ph type="ctrTitle"/>
          </p:nvPr>
        </p:nvSpPr>
        <p:spPr/>
        <p:txBody>
          <a:bodyPr/>
          <a:lstStyle/>
          <a:p>
            <a:r>
              <a:rPr lang="en-US" dirty="0"/>
              <a:t>IP Addressing &amp; Subnetting</a:t>
            </a:r>
            <a:endParaRPr lang="en-GB" dirty="0"/>
          </a:p>
        </p:txBody>
      </p:sp>
      <p:sp>
        <p:nvSpPr>
          <p:cNvPr id="3" name="Subtitle 2">
            <a:extLst>
              <a:ext uri="{FF2B5EF4-FFF2-40B4-BE49-F238E27FC236}">
                <a16:creationId xmlns:a16="http://schemas.microsoft.com/office/drawing/2014/main" id="{B4AAB81C-81E4-4DF1-9BEF-3F0AE2109018}"/>
              </a:ext>
            </a:extLst>
          </p:cNvPr>
          <p:cNvSpPr>
            <a:spLocks noGrp="1"/>
          </p:cNvSpPr>
          <p:nvPr>
            <p:ph type="subTitle" idx="1"/>
          </p:nvPr>
        </p:nvSpPr>
        <p:spPr/>
        <p:txBody>
          <a:bodyPr/>
          <a:lstStyle/>
          <a:p>
            <a:r>
              <a:rPr lang="en-US" dirty="0"/>
              <a:t>BY</a:t>
            </a:r>
          </a:p>
          <a:p>
            <a:r>
              <a:rPr lang="en-US" dirty="0"/>
              <a:t>BWIINO KEEFA</a:t>
            </a:r>
          </a:p>
          <a:p>
            <a:r>
              <a:rPr lang="en-US" dirty="0"/>
              <a:t>MIT(ICT-U), BCS(MUST), CCNA, Oracle</a:t>
            </a:r>
            <a:endParaRPr lang="en-GB" dirty="0"/>
          </a:p>
        </p:txBody>
      </p:sp>
    </p:spTree>
    <p:extLst>
      <p:ext uri="{BB962C8B-B14F-4D97-AF65-F5344CB8AC3E}">
        <p14:creationId xmlns:p14="http://schemas.microsoft.com/office/powerpoint/2010/main" val="174242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8182-D9E3-4F21-ACCD-47A9F15E54B7}"/>
              </a:ext>
            </a:extLst>
          </p:cNvPr>
          <p:cNvSpPr>
            <a:spLocks noGrp="1"/>
          </p:cNvSpPr>
          <p:nvPr>
            <p:ph type="title"/>
          </p:nvPr>
        </p:nvSpPr>
        <p:spPr>
          <a:xfrm>
            <a:off x="838200" y="0"/>
            <a:ext cx="10515600" cy="750771"/>
          </a:xfrm>
        </p:spPr>
        <p:txBody>
          <a:bodyPr/>
          <a:lstStyle/>
          <a:p>
            <a:pPr algn="ctr"/>
            <a:r>
              <a:rPr lang="en-GB" b="0" i="0" dirty="0">
                <a:effectLst/>
                <a:latin typeface="Means Web"/>
              </a:rPr>
              <a:t>IP </a:t>
            </a:r>
            <a:r>
              <a:rPr lang="en-GB" dirty="0">
                <a:latin typeface="Means Web"/>
              </a:rPr>
              <a:t>Addresses Conversion</a:t>
            </a:r>
            <a:endParaRPr lang="en-GB" dirty="0"/>
          </a:p>
        </p:txBody>
      </p:sp>
      <p:pic>
        <p:nvPicPr>
          <p:cNvPr id="4" name="Picture 3">
            <a:extLst>
              <a:ext uri="{FF2B5EF4-FFF2-40B4-BE49-F238E27FC236}">
                <a16:creationId xmlns:a16="http://schemas.microsoft.com/office/drawing/2014/main" id="{588B4334-1F2D-4E18-918C-2B8AF1D808E2}"/>
              </a:ext>
            </a:extLst>
          </p:cNvPr>
          <p:cNvPicPr>
            <a:picLocks noChangeAspect="1"/>
          </p:cNvPicPr>
          <p:nvPr/>
        </p:nvPicPr>
        <p:blipFill>
          <a:blip r:embed="rId2"/>
          <a:stretch>
            <a:fillRect/>
          </a:stretch>
        </p:blipFill>
        <p:spPr>
          <a:xfrm>
            <a:off x="628607" y="750771"/>
            <a:ext cx="11171965" cy="4939670"/>
          </a:xfrm>
          <a:prstGeom prst="rect">
            <a:avLst/>
          </a:prstGeom>
        </p:spPr>
      </p:pic>
    </p:spTree>
    <p:extLst>
      <p:ext uri="{BB962C8B-B14F-4D97-AF65-F5344CB8AC3E}">
        <p14:creationId xmlns:p14="http://schemas.microsoft.com/office/powerpoint/2010/main" val="696783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E8F0-D4D2-476D-A787-1BAAD29837CB}"/>
              </a:ext>
            </a:extLst>
          </p:cNvPr>
          <p:cNvSpPr>
            <a:spLocks noGrp="1"/>
          </p:cNvSpPr>
          <p:nvPr>
            <p:ph type="title"/>
          </p:nvPr>
        </p:nvSpPr>
        <p:spPr>
          <a:xfrm>
            <a:off x="838200" y="105244"/>
            <a:ext cx="10515600" cy="799532"/>
          </a:xfrm>
        </p:spPr>
        <p:txBody>
          <a:bodyPr/>
          <a:lstStyle/>
          <a:p>
            <a:pPr algn="ctr"/>
            <a:r>
              <a:rPr lang="en-US" b="1" dirty="0"/>
              <a:t>Subnet Mask</a:t>
            </a:r>
            <a:endParaRPr lang="en-GB" b="1" dirty="0"/>
          </a:p>
        </p:txBody>
      </p:sp>
      <p:sp>
        <p:nvSpPr>
          <p:cNvPr id="3" name="Content Placeholder 2">
            <a:extLst>
              <a:ext uri="{FF2B5EF4-FFF2-40B4-BE49-F238E27FC236}">
                <a16:creationId xmlns:a16="http://schemas.microsoft.com/office/drawing/2014/main" id="{C9C33082-2761-4F4E-B923-6C15CC801661}"/>
              </a:ext>
            </a:extLst>
          </p:cNvPr>
          <p:cNvSpPr>
            <a:spLocks noGrp="1"/>
          </p:cNvSpPr>
          <p:nvPr>
            <p:ph idx="1"/>
          </p:nvPr>
        </p:nvSpPr>
        <p:spPr>
          <a:xfrm>
            <a:off x="838200" y="904776"/>
            <a:ext cx="10515600" cy="5272187"/>
          </a:xfrm>
        </p:spPr>
        <p:txBody>
          <a:bodyPr>
            <a:normAutofit lnSpcReduction="10000"/>
          </a:bodyPr>
          <a:lstStyle/>
          <a:p>
            <a:pPr algn="just"/>
            <a:r>
              <a:rPr lang="en-GB" b="0" i="0" dirty="0">
                <a:effectLst/>
                <a:latin typeface="Times New Roman" panose="02020603050405020304" pitchFamily="18" charset="0"/>
                <a:cs typeface="Times New Roman" panose="02020603050405020304" pitchFamily="18" charset="0"/>
              </a:rPr>
              <a:t>A subnet mask is a 32-bit address that segregates an IP address into network bits that identify the network and host bits that identify the host device operating on that network</a:t>
            </a:r>
          </a:p>
          <a:p>
            <a:pPr algn="just"/>
            <a:r>
              <a:rPr lang="en-GB" i="0" dirty="0">
                <a:solidFill>
                  <a:srgbClr val="080809"/>
                </a:solidFill>
                <a:effectLst/>
                <a:latin typeface="Times New Roman" panose="02020603050405020304" pitchFamily="18" charset="0"/>
                <a:cs typeface="Times New Roman" panose="02020603050405020304" pitchFamily="18" charset="0"/>
              </a:rPr>
              <a:t>It encapsulates a range of IP addresses that a subnet can use, wherein the subnet refers to a smaller network within a more extensive network.</a:t>
            </a:r>
          </a:p>
          <a:p>
            <a:pPr algn="just"/>
            <a:r>
              <a:rPr lang="en-GB" dirty="0">
                <a:latin typeface="Times New Roman" panose="02020603050405020304" pitchFamily="18" charset="0"/>
                <a:cs typeface="Times New Roman" panose="02020603050405020304" pitchFamily="18" charset="0"/>
              </a:rPr>
              <a:t>Technically, subnet masks are used internally within a network. Routing devices or switches rely on subnet masks to route data packets to suitable destinations. </a:t>
            </a:r>
          </a:p>
          <a:p>
            <a:pPr algn="just"/>
            <a:r>
              <a:rPr lang="en-GB" dirty="0">
                <a:latin typeface="Times New Roman" panose="02020603050405020304" pitchFamily="18" charset="0"/>
                <a:cs typeface="Times New Roman" panose="02020603050405020304" pitchFamily="18" charset="0"/>
              </a:rPr>
              <a:t>Data packets that traverse over the internet or any network do not indicate the subnet mask but only reveal the IP address of the destination. However, the routers match this destination IP address to the data packet’s subnet mask to deliver the data packet to the right place.</a:t>
            </a:r>
          </a:p>
        </p:txBody>
      </p:sp>
    </p:spTree>
    <p:extLst>
      <p:ext uri="{BB962C8B-B14F-4D97-AF65-F5344CB8AC3E}">
        <p14:creationId xmlns:p14="http://schemas.microsoft.com/office/powerpoint/2010/main" val="384316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E8F0-D4D2-476D-A787-1BAAD29837CB}"/>
              </a:ext>
            </a:extLst>
          </p:cNvPr>
          <p:cNvSpPr>
            <a:spLocks noGrp="1"/>
          </p:cNvSpPr>
          <p:nvPr>
            <p:ph type="title"/>
          </p:nvPr>
        </p:nvSpPr>
        <p:spPr>
          <a:xfrm>
            <a:off x="838200" y="105244"/>
            <a:ext cx="10515600" cy="799532"/>
          </a:xfrm>
        </p:spPr>
        <p:txBody>
          <a:bodyPr/>
          <a:lstStyle/>
          <a:p>
            <a:pPr algn="ctr"/>
            <a:r>
              <a:rPr lang="en-US" b="1" dirty="0"/>
              <a:t>Subnet Mask</a:t>
            </a:r>
            <a:endParaRPr lang="en-GB" b="1" dirty="0"/>
          </a:p>
        </p:txBody>
      </p:sp>
      <p:sp>
        <p:nvSpPr>
          <p:cNvPr id="3" name="Content Placeholder 2">
            <a:extLst>
              <a:ext uri="{FF2B5EF4-FFF2-40B4-BE49-F238E27FC236}">
                <a16:creationId xmlns:a16="http://schemas.microsoft.com/office/drawing/2014/main" id="{C9C33082-2761-4F4E-B923-6C15CC801661}"/>
              </a:ext>
            </a:extLst>
          </p:cNvPr>
          <p:cNvSpPr>
            <a:spLocks noGrp="1"/>
          </p:cNvSpPr>
          <p:nvPr>
            <p:ph idx="1"/>
          </p:nvPr>
        </p:nvSpPr>
        <p:spPr>
          <a:xfrm>
            <a:off x="838200" y="904776"/>
            <a:ext cx="10515600" cy="5272187"/>
          </a:xfrm>
        </p:spPr>
        <p:txBody>
          <a:bodyPr>
            <a:normAutofit lnSpcReduction="10000"/>
          </a:bodyPr>
          <a:lstStyle/>
          <a:p>
            <a:pPr algn="just"/>
            <a:r>
              <a:rPr lang="en-GB" b="0" i="0" dirty="0">
                <a:effectLst/>
                <a:latin typeface="Times New Roman" panose="02020603050405020304" pitchFamily="18" charset="0"/>
                <a:cs typeface="Times New Roman" panose="02020603050405020304" pitchFamily="18" charset="0"/>
              </a:rPr>
              <a:t>A subnet mask is a 32-bit address that segregates an IP address into network bits that identify the network and host bits that identify the host device operating on that network</a:t>
            </a:r>
          </a:p>
          <a:p>
            <a:pPr algn="just"/>
            <a:r>
              <a:rPr lang="en-GB" i="0" dirty="0">
                <a:solidFill>
                  <a:srgbClr val="080809"/>
                </a:solidFill>
                <a:effectLst/>
                <a:latin typeface="Times New Roman" panose="02020603050405020304" pitchFamily="18" charset="0"/>
                <a:cs typeface="Times New Roman" panose="02020603050405020304" pitchFamily="18" charset="0"/>
              </a:rPr>
              <a:t>It encapsulates a range of IP addresses that a subnet can use, wherein the subnet refers to a smaller network within a more extensive network.</a:t>
            </a:r>
          </a:p>
          <a:p>
            <a:pPr algn="just"/>
            <a:r>
              <a:rPr lang="en-GB" dirty="0">
                <a:latin typeface="Times New Roman" panose="02020603050405020304" pitchFamily="18" charset="0"/>
                <a:cs typeface="Times New Roman" panose="02020603050405020304" pitchFamily="18" charset="0"/>
              </a:rPr>
              <a:t>Technically, subnet masks are used internally within a network. Routing devices or switches rely on subnet masks to route data packets to suitable destinations. </a:t>
            </a:r>
          </a:p>
          <a:p>
            <a:pPr algn="just"/>
            <a:r>
              <a:rPr lang="en-GB" dirty="0">
                <a:latin typeface="Times New Roman" panose="02020603050405020304" pitchFamily="18" charset="0"/>
                <a:cs typeface="Times New Roman" panose="02020603050405020304" pitchFamily="18" charset="0"/>
              </a:rPr>
              <a:t>Data packets that traverse over the internet or any network do not indicate the subnet mask but only reveal the IP address of the destination. However, the routers match this destination IP address to the data packet’s subnet mask to deliver the data packet to the right place.</a:t>
            </a:r>
          </a:p>
        </p:txBody>
      </p:sp>
    </p:spTree>
    <p:extLst>
      <p:ext uri="{BB962C8B-B14F-4D97-AF65-F5344CB8AC3E}">
        <p14:creationId xmlns:p14="http://schemas.microsoft.com/office/powerpoint/2010/main" val="65939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E8F0-D4D2-476D-A787-1BAAD29837CB}"/>
              </a:ext>
            </a:extLst>
          </p:cNvPr>
          <p:cNvSpPr>
            <a:spLocks noGrp="1"/>
          </p:cNvSpPr>
          <p:nvPr>
            <p:ph type="title"/>
          </p:nvPr>
        </p:nvSpPr>
        <p:spPr>
          <a:xfrm>
            <a:off x="838200" y="105244"/>
            <a:ext cx="10515600" cy="799532"/>
          </a:xfrm>
        </p:spPr>
        <p:txBody>
          <a:bodyPr/>
          <a:lstStyle/>
          <a:p>
            <a:pPr algn="ctr"/>
            <a:r>
              <a:rPr lang="en-US" b="1" dirty="0"/>
              <a:t>Subnet Mask</a:t>
            </a:r>
            <a:endParaRPr lang="en-GB" b="1" dirty="0"/>
          </a:p>
        </p:txBody>
      </p:sp>
      <p:pic>
        <p:nvPicPr>
          <p:cNvPr id="6" name="Picture 5">
            <a:extLst>
              <a:ext uri="{FF2B5EF4-FFF2-40B4-BE49-F238E27FC236}">
                <a16:creationId xmlns:a16="http://schemas.microsoft.com/office/drawing/2014/main" id="{AE6B6B23-F9F3-4321-8102-51F53025C464}"/>
              </a:ext>
            </a:extLst>
          </p:cNvPr>
          <p:cNvPicPr>
            <a:picLocks noChangeAspect="1"/>
          </p:cNvPicPr>
          <p:nvPr/>
        </p:nvPicPr>
        <p:blipFill>
          <a:blip r:embed="rId2"/>
          <a:stretch>
            <a:fillRect/>
          </a:stretch>
        </p:blipFill>
        <p:spPr>
          <a:xfrm>
            <a:off x="1184709" y="731070"/>
            <a:ext cx="10515600" cy="5609742"/>
          </a:xfrm>
          <a:prstGeom prst="rect">
            <a:avLst/>
          </a:prstGeom>
        </p:spPr>
      </p:pic>
    </p:spTree>
    <p:extLst>
      <p:ext uri="{BB962C8B-B14F-4D97-AF65-F5344CB8AC3E}">
        <p14:creationId xmlns:p14="http://schemas.microsoft.com/office/powerpoint/2010/main" val="2414412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E8F0-D4D2-476D-A787-1BAAD29837CB}"/>
              </a:ext>
            </a:extLst>
          </p:cNvPr>
          <p:cNvSpPr>
            <a:spLocks noGrp="1"/>
          </p:cNvSpPr>
          <p:nvPr>
            <p:ph type="title"/>
          </p:nvPr>
        </p:nvSpPr>
        <p:spPr>
          <a:xfrm>
            <a:off x="838200" y="105244"/>
            <a:ext cx="10515600" cy="799532"/>
          </a:xfrm>
        </p:spPr>
        <p:txBody>
          <a:bodyPr/>
          <a:lstStyle/>
          <a:p>
            <a:pPr algn="ctr"/>
            <a:r>
              <a:rPr lang="en-US" b="1" dirty="0"/>
              <a:t>Subnet Mask</a:t>
            </a:r>
            <a:endParaRPr lang="en-GB" b="1" dirty="0"/>
          </a:p>
        </p:txBody>
      </p:sp>
      <p:pic>
        <p:nvPicPr>
          <p:cNvPr id="3" name="Picture 2">
            <a:extLst>
              <a:ext uri="{FF2B5EF4-FFF2-40B4-BE49-F238E27FC236}">
                <a16:creationId xmlns:a16="http://schemas.microsoft.com/office/drawing/2014/main" id="{4FB7B116-CBE8-4632-91F1-E507CE0CA39C}"/>
              </a:ext>
            </a:extLst>
          </p:cNvPr>
          <p:cNvPicPr>
            <a:picLocks noChangeAspect="1"/>
          </p:cNvPicPr>
          <p:nvPr/>
        </p:nvPicPr>
        <p:blipFill>
          <a:blip r:embed="rId2"/>
          <a:stretch>
            <a:fillRect/>
          </a:stretch>
        </p:blipFill>
        <p:spPr>
          <a:xfrm>
            <a:off x="648847" y="904776"/>
            <a:ext cx="11064624" cy="2754957"/>
          </a:xfrm>
          <a:prstGeom prst="rect">
            <a:avLst/>
          </a:prstGeom>
        </p:spPr>
      </p:pic>
    </p:spTree>
    <p:extLst>
      <p:ext uri="{BB962C8B-B14F-4D97-AF65-F5344CB8AC3E}">
        <p14:creationId xmlns:p14="http://schemas.microsoft.com/office/powerpoint/2010/main" val="2087680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E8F0-D4D2-476D-A787-1BAAD29837CB}"/>
              </a:ext>
            </a:extLst>
          </p:cNvPr>
          <p:cNvSpPr>
            <a:spLocks noGrp="1"/>
          </p:cNvSpPr>
          <p:nvPr>
            <p:ph type="title"/>
          </p:nvPr>
        </p:nvSpPr>
        <p:spPr>
          <a:xfrm>
            <a:off x="838200" y="105244"/>
            <a:ext cx="10515600" cy="553178"/>
          </a:xfrm>
        </p:spPr>
        <p:txBody>
          <a:bodyPr>
            <a:normAutofit fontScale="90000"/>
          </a:bodyPr>
          <a:lstStyle/>
          <a:p>
            <a:pPr algn="ctr"/>
            <a:r>
              <a:rPr lang="en-US" b="1" dirty="0"/>
              <a:t>Subnet Mask</a:t>
            </a:r>
            <a:endParaRPr lang="en-GB" b="1" dirty="0"/>
          </a:p>
        </p:txBody>
      </p:sp>
      <p:pic>
        <p:nvPicPr>
          <p:cNvPr id="4" name="Picture 3">
            <a:extLst>
              <a:ext uri="{FF2B5EF4-FFF2-40B4-BE49-F238E27FC236}">
                <a16:creationId xmlns:a16="http://schemas.microsoft.com/office/drawing/2014/main" id="{75AA64F5-8A69-4B95-B9AC-859AC8A00720}"/>
              </a:ext>
            </a:extLst>
          </p:cNvPr>
          <p:cNvPicPr>
            <a:picLocks noChangeAspect="1"/>
          </p:cNvPicPr>
          <p:nvPr/>
        </p:nvPicPr>
        <p:blipFill>
          <a:blip r:embed="rId2"/>
          <a:stretch>
            <a:fillRect/>
          </a:stretch>
        </p:blipFill>
        <p:spPr>
          <a:xfrm>
            <a:off x="712269" y="658422"/>
            <a:ext cx="10949537" cy="5849166"/>
          </a:xfrm>
          <a:prstGeom prst="rect">
            <a:avLst/>
          </a:prstGeom>
        </p:spPr>
      </p:pic>
    </p:spTree>
    <p:extLst>
      <p:ext uri="{BB962C8B-B14F-4D97-AF65-F5344CB8AC3E}">
        <p14:creationId xmlns:p14="http://schemas.microsoft.com/office/powerpoint/2010/main" val="232122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E8F0-D4D2-476D-A787-1BAAD29837CB}"/>
              </a:ext>
            </a:extLst>
          </p:cNvPr>
          <p:cNvSpPr>
            <a:spLocks noGrp="1"/>
          </p:cNvSpPr>
          <p:nvPr>
            <p:ph type="title"/>
          </p:nvPr>
        </p:nvSpPr>
        <p:spPr>
          <a:xfrm>
            <a:off x="838200" y="105244"/>
            <a:ext cx="10515600" cy="553178"/>
          </a:xfrm>
        </p:spPr>
        <p:txBody>
          <a:bodyPr>
            <a:normAutofit fontScale="90000"/>
          </a:bodyPr>
          <a:lstStyle/>
          <a:p>
            <a:pPr algn="ctr"/>
            <a:r>
              <a:rPr lang="en-US" b="1" dirty="0"/>
              <a:t>Subnet Mask</a:t>
            </a:r>
            <a:endParaRPr lang="en-GB" b="1" dirty="0"/>
          </a:p>
        </p:txBody>
      </p:sp>
      <p:pic>
        <p:nvPicPr>
          <p:cNvPr id="3" name="Picture 2">
            <a:extLst>
              <a:ext uri="{FF2B5EF4-FFF2-40B4-BE49-F238E27FC236}">
                <a16:creationId xmlns:a16="http://schemas.microsoft.com/office/drawing/2014/main" id="{664EC7BE-D4A4-4082-BBD3-BE7A46701243}"/>
              </a:ext>
            </a:extLst>
          </p:cNvPr>
          <p:cNvPicPr>
            <a:picLocks noChangeAspect="1"/>
          </p:cNvPicPr>
          <p:nvPr/>
        </p:nvPicPr>
        <p:blipFill>
          <a:blip r:embed="rId2"/>
          <a:stretch>
            <a:fillRect/>
          </a:stretch>
        </p:blipFill>
        <p:spPr>
          <a:xfrm>
            <a:off x="838200" y="571782"/>
            <a:ext cx="10702491" cy="5714436"/>
          </a:xfrm>
          <a:prstGeom prst="rect">
            <a:avLst/>
          </a:prstGeom>
        </p:spPr>
      </p:pic>
    </p:spTree>
    <p:extLst>
      <p:ext uri="{BB962C8B-B14F-4D97-AF65-F5344CB8AC3E}">
        <p14:creationId xmlns:p14="http://schemas.microsoft.com/office/powerpoint/2010/main" val="236417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E8F0-D4D2-476D-A787-1BAAD29837CB}"/>
              </a:ext>
            </a:extLst>
          </p:cNvPr>
          <p:cNvSpPr>
            <a:spLocks noGrp="1"/>
          </p:cNvSpPr>
          <p:nvPr>
            <p:ph type="title"/>
          </p:nvPr>
        </p:nvSpPr>
        <p:spPr>
          <a:xfrm>
            <a:off x="838200" y="105244"/>
            <a:ext cx="10515600" cy="553178"/>
          </a:xfrm>
        </p:spPr>
        <p:txBody>
          <a:bodyPr>
            <a:noAutofit/>
          </a:bodyPr>
          <a:lstStyle/>
          <a:p>
            <a:pPr algn="ctr"/>
            <a:r>
              <a:rPr lang="en-US" sz="3600" b="1" dirty="0">
                <a:latin typeface="Times New Roman" panose="02020603050405020304" pitchFamily="18" charset="0"/>
                <a:cs typeface="Times New Roman" panose="02020603050405020304" pitchFamily="18" charset="0"/>
              </a:rPr>
              <a:t>Classless Inter-Domain Routing (CIDR)</a:t>
            </a:r>
            <a:endParaRPr lang="en-GB" sz="36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16A0E6-E453-4BDB-B579-2CDA60077E03}"/>
              </a:ext>
            </a:extLst>
          </p:cNvPr>
          <p:cNvPicPr>
            <a:picLocks noChangeAspect="1"/>
          </p:cNvPicPr>
          <p:nvPr/>
        </p:nvPicPr>
        <p:blipFill>
          <a:blip r:embed="rId2"/>
          <a:stretch>
            <a:fillRect/>
          </a:stretch>
        </p:blipFill>
        <p:spPr>
          <a:xfrm>
            <a:off x="1088456" y="774927"/>
            <a:ext cx="10336731" cy="5601236"/>
          </a:xfrm>
          <a:prstGeom prst="rect">
            <a:avLst/>
          </a:prstGeom>
        </p:spPr>
      </p:pic>
    </p:spTree>
    <p:extLst>
      <p:ext uri="{BB962C8B-B14F-4D97-AF65-F5344CB8AC3E}">
        <p14:creationId xmlns:p14="http://schemas.microsoft.com/office/powerpoint/2010/main" val="648324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5C7E-0802-4D0C-AA95-502CE0AE0E68}"/>
              </a:ext>
            </a:extLst>
          </p:cNvPr>
          <p:cNvSpPr>
            <a:spLocks noGrp="1"/>
          </p:cNvSpPr>
          <p:nvPr>
            <p:ph type="title"/>
          </p:nvPr>
        </p:nvSpPr>
        <p:spPr>
          <a:xfrm>
            <a:off x="838200" y="365125"/>
            <a:ext cx="10515600" cy="838033"/>
          </a:xfrm>
        </p:spPr>
        <p:txBody>
          <a:bodyPr/>
          <a:lstStyle/>
          <a:p>
            <a:pPr algn="ctr"/>
            <a:r>
              <a:rPr lang="en-US" b="1" dirty="0"/>
              <a:t>Subnetting Example</a:t>
            </a:r>
            <a:endParaRPr lang="en-GB" b="1" dirty="0"/>
          </a:p>
        </p:txBody>
      </p:sp>
      <p:sp>
        <p:nvSpPr>
          <p:cNvPr id="3" name="Content Placeholder 2">
            <a:extLst>
              <a:ext uri="{FF2B5EF4-FFF2-40B4-BE49-F238E27FC236}">
                <a16:creationId xmlns:a16="http://schemas.microsoft.com/office/drawing/2014/main" id="{85639EC7-EA2A-4E25-A80C-65E057D07660}"/>
              </a:ext>
            </a:extLst>
          </p:cNvPr>
          <p:cNvSpPr>
            <a:spLocks noGrp="1"/>
          </p:cNvSpPr>
          <p:nvPr>
            <p:ph idx="1"/>
          </p:nvPr>
        </p:nvSpPr>
        <p:spPr>
          <a:xfrm>
            <a:off x="838200" y="1328286"/>
            <a:ext cx="10515600" cy="4848677"/>
          </a:xfrm>
        </p:spPr>
        <p:txBody>
          <a:bodyPr/>
          <a:lstStyle/>
          <a:p>
            <a:pPr marL="0" indent="0" algn="ctr">
              <a:buNone/>
            </a:pPr>
            <a:r>
              <a:rPr lang="en-GB" b="1" dirty="0"/>
              <a:t>Question</a:t>
            </a:r>
          </a:p>
          <a:p>
            <a:pPr marL="0" indent="0" algn="just">
              <a:buNone/>
            </a:pPr>
            <a:r>
              <a:rPr lang="en-GB" dirty="0"/>
              <a:t>Using the IP address 192.168.4.0 /24, create three separate networks or subnets for a secondary school. Designate one subnet for the administration, another for the staff room to be used by the teachers, and the third for students. For each subnet, list the Network ID, subnet mask, range of usable Host IDs, and Broadcast ID.</a:t>
            </a:r>
          </a:p>
        </p:txBody>
      </p:sp>
    </p:spTree>
    <p:extLst>
      <p:ext uri="{BB962C8B-B14F-4D97-AF65-F5344CB8AC3E}">
        <p14:creationId xmlns:p14="http://schemas.microsoft.com/office/powerpoint/2010/main" val="1587049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5C7E-0802-4D0C-AA95-502CE0AE0E68}"/>
              </a:ext>
            </a:extLst>
          </p:cNvPr>
          <p:cNvSpPr>
            <a:spLocks noGrp="1"/>
          </p:cNvSpPr>
          <p:nvPr>
            <p:ph type="title"/>
          </p:nvPr>
        </p:nvSpPr>
        <p:spPr>
          <a:xfrm>
            <a:off x="838200" y="365125"/>
            <a:ext cx="10515600" cy="838033"/>
          </a:xfrm>
        </p:spPr>
        <p:txBody>
          <a:bodyPr/>
          <a:lstStyle/>
          <a:p>
            <a:pPr algn="ctr"/>
            <a:r>
              <a:rPr lang="en-US" b="1" dirty="0"/>
              <a:t>Subnetting Example</a:t>
            </a:r>
            <a:endParaRPr lang="en-GB" b="1" dirty="0"/>
          </a:p>
        </p:txBody>
      </p:sp>
      <p:sp>
        <p:nvSpPr>
          <p:cNvPr id="3" name="Content Placeholder 2">
            <a:extLst>
              <a:ext uri="{FF2B5EF4-FFF2-40B4-BE49-F238E27FC236}">
                <a16:creationId xmlns:a16="http://schemas.microsoft.com/office/drawing/2014/main" id="{85639EC7-EA2A-4E25-A80C-65E057D07660}"/>
              </a:ext>
            </a:extLst>
          </p:cNvPr>
          <p:cNvSpPr>
            <a:spLocks noGrp="1"/>
          </p:cNvSpPr>
          <p:nvPr>
            <p:ph idx="1"/>
          </p:nvPr>
        </p:nvSpPr>
        <p:spPr>
          <a:xfrm>
            <a:off x="838200" y="1328286"/>
            <a:ext cx="10515600" cy="4848677"/>
          </a:xfrm>
        </p:spPr>
        <p:txBody>
          <a:bodyPr/>
          <a:lstStyle/>
          <a:p>
            <a:pPr marL="0" indent="0" algn="ctr">
              <a:buNone/>
            </a:pPr>
            <a:r>
              <a:rPr lang="en-US" b="1" dirty="0"/>
              <a:t>W</a:t>
            </a:r>
            <a:r>
              <a:rPr lang="en-GB" b="1" dirty="0"/>
              <a:t>e start with the table below;</a:t>
            </a:r>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b="1" dirty="0"/>
          </a:p>
          <a:p>
            <a:pPr marL="0" indent="0" algn="just">
              <a:buNone/>
            </a:pPr>
            <a:r>
              <a:rPr lang="en-GB" b="1" dirty="0"/>
              <a:t>Subnet – The number of possible subnets or networks </a:t>
            </a:r>
          </a:p>
          <a:p>
            <a:pPr marL="0" indent="0" algn="just">
              <a:buNone/>
            </a:pPr>
            <a:r>
              <a:rPr lang="en-GB" b="1" dirty="0"/>
              <a:t>Host- The number of host IDs or hosts per subnet or network</a:t>
            </a:r>
          </a:p>
          <a:p>
            <a:pPr marL="0" indent="0" algn="just">
              <a:buNone/>
            </a:pPr>
            <a:r>
              <a:rPr lang="en-GB" b="1" dirty="0"/>
              <a:t>Subnet mask starting with the default subnet mask</a:t>
            </a:r>
          </a:p>
          <a:p>
            <a:pPr marL="0" indent="0" algn="ctr">
              <a:buNone/>
            </a:pPr>
            <a:endParaRPr lang="en-GB" dirty="0"/>
          </a:p>
        </p:txBody>
      </p:sp>
      <p:graphicFrame>
        <p:nvGraphicFramePr>
          <p:cNvPr id="4" name="Table 4">
            <a:extLst>
              <a:ext uri="{FF2B5EF4-FFF2-40B4-BE49-F238E27FC236}">
                <a16:creationId xmlns:a16="http://schemas.microsoft.com/office/drawing/2014/main" id="{30BE2E62-3946-445A-B2CC-965622DEC621}"/>
              </a:ext>
            </a:extLst>
          </p:cNvPr>
          <p:cNvGraphicFramePr>
            <a:graphicFrameLocks noGrp="1"/>
          </p:cNvGraphicFramePr>
          <p:nvPr>
            <p:extLst>
              <p:ext uri="{D42A27DB-BD31-4B8C-83A1-F6EECF244321}">
                <p14:modId xmlns:p14="http://schemas.microsoft.com/office/powerpoint/2010/main" val="1680381996"/>
              </p:ext>
            </p:extLst>
          </p:nvPr>
        </p:nvGraphicFramePr>
        <p:xfrm>
          <a:off x="838200" y="1970951"/>
          <a:ext cx="10515600" cy="1988898"/>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3438845132"/>
                    </a:ext>
                  </a:extLst>
                </a:gridCol>
                <a:gridCol w="1051560">
                  <a:extLst>
                    <a:ext uri="{9D8B030D-6E8A-4147-A177-3AD203B41FA5}">
                      <a16:colId xmlns:a16="http://schemas.microsoft.com/office/drawing/2014/main" val="305061997"/>
                    </a:ext>
                  </a:extLst>
                </a:gridCol>
                <a:gridCol w="1051560">
                  <a:extLst>
                    <a:ext uri="{9D8B030D-6E8A-4147-A177-3AD203B41FA5}">
                      <a16:colId xmlns:a16="http://schemas.microsoft.com/office/drawing/2014/main" val="3418528327"/>
                    </a:ext>
                  </a:extLst>
                </a:gridCol>
                <a:gridCol w="1051560">
                  <a:extLst>
                    <a:ext uri="{9D8B030D-6E8A-4147-A177-3AD203B41FA5}">
                      <a16:colId xmlns:a16="http://schemas.microsoft.com/office/drawing/2014/main" val="3633129586"/>
                    </a:ext>
                  </a:extLst>
                </a:gridCol>
                <a:gridCol w="1051560">
                  <a:extLst>
                    <a:ext uri="{9D8B030D-6E8A-4147-A177-3AD203B41FA5}">
                      <a16:colId xmlns:a16="http://schemas.microsoft.com/office/drawing/2014/main" val="663808381"/>
                    </a:ext>
                  </a:extLst>
                </a:gridCol>
                <a:gridCol w="1051560">
                  <a:extLst>
                    <a:ext uri="{9D8B030D-6E8A-4147-A177-3AD203B41FA5}">
                      <a16:colId xmlns:a16="http://schemas.microsoft.com/office/drawing/2014/main" val="3349976959"/>
                    </a:ext>
                  </a:extLst>
                </a:gridCol>
                <a:gridCol w="1051560">
                  <a:extLst>
                    <a:ext uri="{9D8B030D-6E8A-4147-A177-3AD203B41FA5}">
                      <a16:colId xmlns:a16="http://schemas.microsoft.com/office/drawing/2014/main" val="1889669930"/>
                    </a:ext>
                  </a:extLst>
                </a:gridCol>
                <a:gridCol w="1051560">
                  <a:extLst>
                    <a:ext uri="{9D8B030D-6E8A-4147-A177-3AD203B41FA5}">
                      <a16:colId xmlns:a16="http://schemas.microsoft.com/office/drawing/2014/main" val="3888585701"/>
                    </a:ext>
                  </a:extLst>
                </a:gridCol>
                <a:gridCol w="1051560">
                  <a:extLst>
                    <a:ext uri="{9D8B030D-6E8A-4147-A177-3AD203B41FA5}">
                      <a16:colId xmlns:a16="http://schemas.microsoft.com/office/drawing/2014/main" val="1532482086"/>
                    </a:ext>
                  </a:extLst>
                </a:gridCol>
                <a:gridCol w="1051560">
                  <a:extLst>
                    <a:ext uri="{9D8B030D-6E8A-4147-A177-3AD203B41FA5}">
                      <a16:colId xmlns:a16="http://schemas.microsoft.com/office/drawing/2014/main" val="1283970024"/>
                    </a:ext>
                  </a:extLst>
                </a:gridCol>
              </a:tblGrid>
              <a:tr h="759022">
                <a:tc>
                  <a:txBody>
                    <a:bodyPr/>
                    <a:lstStyle/>
                    <a:p>
                      <a:r>
                        <a:rPr lang="en-US" sz="2200" b="1" dirty="0"/>
                        <a:t>Subnet</a:t>
                      </a:r>
                      <a:endParaRPr lang="en-GB" sz="2200" b="1" dirty="0"/>
                    </a:p>
                  </a:txBody>
                  <a:tcPr marL="112017" marR="112017" marT="56009" marB="56009"/>
                </a:tc>
                <a:tc>
                  <a:txBody>
                    <a:bodyPr/>
                    <a:lstStyle/>
                    <a:p>
                      <a:pPr algn="ctr"/>
                      <a:r>
                        <a:rPr lang="en-US" sz="2200" dirty="0"/>
                        <a:t>1</a:t>
                      </a:r>
                      <a:endParaRPr lang="en-GB" sz="2200" dirty="0"/>
                    </a:p>
                  </a:txBody>
                  <a:tcPr marL="112017" marR="112017" marT="56009" marB="56009"/>
                </a:tc>
                <a:tc>
                  <a:txBody>
                    <a:bodyPr/>
                    <a:lstStyle/>
                    <a:p>
                      <a:pPr algn="ctr"/>
                      <a:r>
                        <a:rPr lang="en-US" sz="2200" dirty="0"/>
                        <a:t>2</a:t>
                      </a:r>
                      <a:endParaRPr lang="en-GB" sz="2200" dirty="0"/>
                    </a:p>
                  </a:txBody>
                  <a:tcPr marL="112017" marR="112017" marT="56009" marB="56009"/>
                </a:tc>
                <a:tc>
                  <a:txBody>
                    <a:bodyPr/>
                    <a:lstStyle/>
                    <a:p>
                      <a:pPr algn="ctr"/>
                      <a:r>
                        <a:rPr lang="en-US" sz="2200" dirty="0"/>
                        <a:t>4</a:t>
                      </a:r>
                      <a:endParaRPr lang="en-GB" sz="2200" dirty="0"/>
                    </a:p>
                  </a:txBody>
                  <a:tcPr marL="112017" marR="112017" marT="56009" marB="56009"/>
                </a:tc>
                <a:tc>
                  <a:txBody>
                    <a:bodyPr/>
                    <a:lstStyle/>
                    <a:p>
                      <a:pPr algn="ctr"/>
                      <a:r>
                        <a:rPr lang="en-US" sz="2200" dirty="0"/>
                        <a:t>8</a:t>
                      </a:r>
                      <a:endParaRPr lang="en-GB" sz="2200" dirty="0"/>
                    </a:p>
                  </a:txBody>
                  <a:tcPr marL="112017" marR="112017" marT="56009" marB="56009"/>
                </a:tc>
                <a:tc>
                  <a:txBody>
                    <a:bodyPr/>
                    <a:lstStyle/>
                    <a:p>
                      <a:pPr algn="ctr"/>
                      <a:r>
                        <a:rPr lang="en-US" sz="2200" dirty="0"/>
                        <a:t>16</a:t>
                      </a:r>
                      <a:endParaRPr lang="en-GB" sz="2200" dirty="0"/>
                    </a:p>
                  </a:txBody>
                  <a:tcPr marL="112017" marR="112017" marT="56009" marB="56009"/>
                </a:tc>
                <a:tc>
                  <a:txBody>
                    <a:bodyPr/>
                    <a:lstStyle/>
                    <a:p>
                      <a:pPr algn="ctr"/>
                      <a:r>
                        <a:rPr lang="en-US" sz="2200" dirty="0"/>
                        <a:t>32</a:t>
                      </a:r>
                      <a:endParaRPr lang="en-GB" sz="2200" dirty="0"/>
                    </a:p>
                  </a:txBody>
                  <a:tcPr marL="112017" marR="112017" marT="56009" marB="56009"/>
                </a:tc>
                <a:tc>
                  <a:txBody>
                    <a:bodyPr/>
                    <a:lstStyle/>
                    <a:p>
                      <a:pPr algn="ctr"/>
                      <a:r>
                        <a:rPr lang="en-US" sz="2200" dirty="0"/>
                        <a:t>64</a:t>
                      </a:r>
                      <a:endParaRPr lang="en-GB" sz="2200" dirty="0"/>
                    </a:p>
                  </a:txBody>
                  <a:tcPr marL="112017" marR="112017" marT="56009" marB="56009"/>
                </a:tc>
                <a:tc>
                  <a:txBody>
                    <a:bodyPr/>
                    <a:lstStyle/>
                    <a:p>
                      <a:pPr algn="ctr"/>
                      <a:r>
                        <a:rPr lang="en-US" sz="2200" dirty="0"/>
                        <a:t>128</a:t>
                      </a:r>
                      <a:endParaRPr lang="en-GB" sz="2200" dirty="0"/>
                    </a:p>
                  </a:txBody>
                  <a:tcPr marL="112017" marR="112017" marT="56009" marB="56009"/>
                </a:tc>
                <a:tc>
                  <a:txBody>
                    <a:bodyPr/>
                    <a:lstStyle/>
                    <a:p>
                      <a:pPr algn="ctr"/>
                      <a:r>
                        <a:rPr lang="en-US" sz="2200" dirty="0"/>
                        <a:t>256</a:t>
                      </a:r>
                      <a:endParaRPr lang="en-GB" sz="2200" dirty="0"/>
                    </a:p>
                  </a:txBody>
                  <a:tcPr marL="112017" marR="112017" marT="56009" marB="56009"/>
                </a:tc>
                <a:extLst>
                  <a:ext uri="{0D108BD9-81ED-4DB2-BD59-A6C34878D82A}">
                    <a16:rowId xmlns:a16="http://schemas.microsoft.com/office/drawing/2014/main" val="1090460622"/>
                  </a:ext>
                </a:extLst>
              </a:tr>
              <a:tr h="439751">
                <a:tc>
                  <a:txBody>
                    <a:bodyPr/>
                    <a:lstStyle/>
                    <a:p>
                      <a:r>
                        <a:rPr lang="en-US" sz="2200" b="1" dirty="0"/>
                        <a:t>Host</a:t>
                      </a:r>
                      <a:endParaRPr lang="en-GB" sz="2200" b="1" dirty="0"/>
                    </a:p>
                  </a:txBody>
                  <a:tcPr marL="112017" marR="112017" marT="56009" marB="56009"/>
                </a:tc>
                <a:tc>
                  <a:txBody>
                    <a:bodyPr/>
                    <a:lstStyle/>
                    <a:p>
                      <a:pPr algn="ctr"/>
                      <a:r>
                        <a:rPr lang="en-US" sz="2200" dirty="0"/>
                        <a:t>256</a:t>
                      </a:r>
                      <a:endParaRPr lang="en-GB" sz="2200" dirty="0"/>
                    </a:p>
                  </a:txBody>
                  <a:tcPr marL="112017" marR="112017" marT="56009" marB="56009"/>
                </a:tc>
                <a:tc>
                  <a:txBody>
                    <a:bodyPr/>
                    <a:lstStyle/>
                    <a:p>
                      <a:pPr algn="ctr"/>
                      <a:r>
                        <a:rPr lang="en-US" sz="2200" dirty="0"/>
                        <a:t>128</a:t>
                      </a:r>
                      <a:endParaRPr lang="en-GB" sz="2200" dirty="0"/>
                    </a:p>
                  </a:txBody>
                  <a:tcPr marL="112017" marR="112017" marT="56009" marB="56009"/>
                </a:tc>
                <a:tc>
                  <a:txBody>
                    <a:bodyPr/>
                    <a:lstStyle/>
                    <a:p>
                      <a:pPr algn="ctr"/>
                      <a:r>
                        <a:rPr lang="en-US" sz="2200" dirty="0"/>
                        <a:t>64</a:t>
                      </a:r>
                      <a:endParaRPr lang="en-GB" sz="2200" dirty="0"/>
                    </a:p>
                  </a:txBody>
                  <a:tcPr marL="112017" marR="112017" marT="56009" marB="56009"/>
                </a:tc>
                <a:tc>
                  <a:txBody>
                    <a:bodyPr/>
                    <a:lstStyle/>
                    <a:p>
                      <a:pPr algn="ctr"/>
                      <a:r>
                        <a:rPr lang="en-US" sz="2200" dirty="0"/>
                        <a:t>32</a:t>
                      </a:r>
                      <a:endParaRPr lang="en-GB" sz="2200" dirty="0"/>
                    </a:p>
                  </a:txBody>
                  <a:tcPr marL="112017" marR="112017" marT="56009" marB="56009"/>
                </a:tc>
                <a:tc>
                  <a:txBody>
                    <a:bodyPr/>
                    <a:lstStyle/>
                    <a:p>
                      <a:pPr algn="ctr"/>
                      <a:r>
                        <a:rPr lang="en-US" sz="2200" dirty="0"/>
                        <a:t>16</a:t>
                      </a:r>
                      <a:endParaRPr lang="en-GB" sz="2200" dirty="0"/>
                    </a:p>
                  </a:txBody>
                  <a:tcPr marL="112017" marR="112017" marT="56009" marB="56009"/>
                </a:tc>
                <a:tc>
                  <a:txBody>
                    <a:bodyPr/>
                    <a:lstStyle/>
                    <a:p>
                      <a:pPr algn="ctr"/>
                      <a:r>
                        <a:rPr lang="en-US" sz="2200" dirty="0"/>
                        <a:t>8</a:t>
                      </a:r>
                      <a:endParaRPr lang="en-GB" sz="2200" dirty="0"/>
                    </a:p>
                  </a:txBody>
                  <a:tcPr marL="112017" marR="112017" marT="56009" marB="56009"/>
                </a:tc>
                <a:tc>
                  <a:txBody>
                    <a:bodyPr/>
                    <a:lstStyle/>
                    <a:p>
                      <a:pPr algn="ctr"/>
                      <a:r>
                        <a:rPr lang="en-US" sz="2200" dirty="0"/>
                        <a:t>4</a:t>
                      </a:r>
                      <a:endParaRPr lang="en-GB" sz="2200" dirty="0"/>
                    </a:p>
                  </a:txBody>
                  <a:tcPr marL="112017" marR="112017" marT="56009" marB="56009"/>
                </a:tc>
                <a:tc>
                  <a:txBody>
                    <a:bodyPr/>
                    <a:lstStyle/>
                    <a:p>
                      <a:pPr algn="ctr"/>
                      <a:r>
                        <a:rPr lang="en-US" sz="2200" dirty="0"/>
                        <a:t>2</a:t>
                      </a:r>
                      <a:endParaRPr lang="en-GB" sz="2200" dirty="0"/>
                    </a:p>
                  </a:txBody>
                  <a:tcPr marL="112017" marR="112017" marT="56009" marB="56009"/>
                </a:tc>
                <a:tc>
                  <a:txBody>
                    <a:bodyPr/>
                    <a:lstStyle/>
                    <a:p>
                      <a:pPr algn="ctr"/>
                      <a:r>
                        <a:rPr lang="en-US" sz="2200" dirty="0"/>
                        <a:t>1</a:t>
                      </a:r>
                      <a:endParaRPr lang="en-GB" sz="2200" dirty="0"/>
                    </a:p>
                  </a:txBody>
                  <a:tcPr marL="112017" marR="112017" marT="56009" marB="56009"/>
                </a:tc>
                <a:extLst>
                  <a:ext uri="{0D108BD9-81ED-4DB2-BD59-A6C34878D82A}">
                    <a16:rowId xmlns:a16="http://schemas.microsoft.com/office/drawing/2014/main" val="70102124"/>
                  </a:ext>
                </a:extLst>
              </a:tr>
              <a:tr h="439751">
                <a:tc>
                  <a:txBody>
                    <a:bodyPr/>
                    <a:lstStyle/>
                    <a:p>
                      <a:r>
                        <a:rPr lang="en-US" sz="2200" b="1" dirty="0"/>
                        <a:t>Subnet Mask</a:t>
                      </a:r>
                      <a:endParaRPr lang="en-GB" sz="2200" b="1" dirty="0"/>
                    </a:p>
                  </a:txBody>
                  <a:tcPr marL="112017" marR="112017" marT="56009" marB="56009"/>
                </a:tc>
                <a:tc>
                  <a:txBody>
                    <a:bodyPr/>
                    <a:lstStyle/>
                    <a:p>
                      <a:pPr algn="ctr"/>
                      <a:r>
                        <a:rPr lang="en-US" sz="2200" dirty="0"/>
                        <a:t>/24</a:t>
                      </a:r>
                      <a:endParaRPr lang="en-GB" sz="2200" dirty="0"/>
                    </a:p>
                  </a:txBody>
                  <a:tcPr marL="112017" marR="112017" marT="56009" marB="56009"/>
                </a:tc>
                <a:tc>
                  <a:txBody>
                    <a:bodyPr/>
                    <a:lstStyle/>
                    <a:p>
                      <a:pPr algn="ctr"/>
                      <a:r>
                        <a:rPr lang="en-US" sz="2200" dirty="0"/>
                        <a:t>/25</a:t>
                      </a:r>
                      <a:endParaRPr lang="en-GB" sz="2200" dirty="0"/>
                    </a:p>
                  </a:txBody>
                  <a:tcPr marL="112017" marR="112017" marT="56009" marB="56009"/>
                </a:tc>
                <a:tc>
                  <a:txBody>
                    <a:bodyPr/>
                    <a:lstStyle/>
                    <a:p>
                      <a:pPr algn="ctr"/>
                      <a:r>
                        <a:rPr lang="en-US" sz="2200" dirty="0"/>
                        <a:t>/26</a:t>
                      </a:r>
                      <a:endParaRPr lang="en-GB" sz="2200" dirty="0"/>
                    </a:p>
                  </a:txBody>
                  <a:tcPr marL="112017" marR="112017" marT="56009" marB="56009"/>
                </a:tc>
                <a:tc>
                  <a:txBody>
                    <a:bodyPr/>
                    <a:lstStyle/>
                    <a:p>
                      <a:pPr algn="ctr"/>
                      <a:r>
                        <a:rPr lang="en-US" sz="2200" dirty="0"/>
                        <a:t>/27</a:t>
                      </a:r>
                      <a:endParaRPr lang="en-GB" sz="2200" dirty="0"/>
                    </a:p>
                  </a:txBody>
                  <a:tcPr marL="112017" marR="112017" marT="56009" marB="56009"/>
                </a:tc>
                <a:tc>
                  <a:txBody>
                    <a:bodyPr/>
                    <a:lstStyle/>
                    <a:p>
                      <a:pPr algn="ctr"/>
                      <a:r>
                        <a:rPr lang="en-US" sz="2200" dirty="0"/>
                        <a:t>/28</a:t>
                      </a:r>
                      <a:endParaRPr lang="en-GB" sz="2200" dirty="0"/>
                    </a:p>
                  </a:txBody>
                  <a:tcPr marL="112017" marR="112017" marT="56009" marB="56009"/>
                </a:tc>
                <a:tc>
                  <a:txBody>
                    <a:bodyPr/>
                    <a:lstStyle/>
                    <a:p>
                      <a:pPr algn="ctr"/>
                      <a:r>
                        <a:rPr lang="en-US" sz="2200" dirty="0"/>
                        <a:t>/29</a:t>
                      </a:r>
                      <a:endParaRPr lang="en-GB" sz="2200" dirty="0"/>
                    </a:p>
                  </a:txBody>
                  <a:tcPr marL="112017" marR="112017" marT="56009" marB="56009"/>
                </a:tc>
                <a:tc>
                  <a:txBody>
                    <a:bodyPr/>
                    <a:lstStyle/>
                    <a:p>
                      <a:pPr algn="ctr"/>
                      <a:r>
                        <a:rPr lang="en-US" sz="2200" dirty="0"/>
                        <a:t>/30</a:t>
                      </a:r>
                      <a:endParaRPr lang="en-GB" sz="2200" dirty="0"/>
                    </a:p>
                  </a:txBody>
                  <a:tcPr marL="112017" marR="112017" marT="56009" marB="56009"/>
                </a:tc>
                <a:tc>
                  <a:txBody>
                    <a:bodyPr/>
                    <a:lstStyle/>
                    <a:p>
                      <a:pPr algn="ctr"/>
                      <a:r>
                        <a:rPr lang="en-US" sz="2200" dirty="0"/>
                        <a:t>/31</a:t>
                      </a:r>
                      <a:endParaRPr lang="en-GB" sz="2200" dirty="0"/>
                    </a:p>
                  </a:txBody>
                  <a:tcPr marL="112017" marR="112017" marT="56009" marB="56009"/>
                </a:tc>
                <a:tc>
                  <a:txBody>
                    <a:bodyPr/>
                    <a:lstStyle/>
                    <a:p>
                      <a:pPr algn="ctr"/>
                      <a:r>
                        <a:rPr lang="en-US" sz="2200" dirty="0"/>
                        <a:t>/32</a:t>
                      </a:r>
                      <a:endParaRPr lang="en-GB" sz="2200" dirty="0"/>
                    </a:p>
                  </a:txBody>
                  <a:tcPr marL="112017" marR="112017" marT="56009" marB="56009"/>
                </a:tc>
                <a:extLst>
                  <a:ext uri="{0D108BD9-81ED-4DB2-BD59-A6C34878D82A}">
                    <a16:rowId xmlns:a16="http://schemas.microsoft.com/office/drawing/2014/main" val="3405316145"/>
                  </a:ext>
                </a:extLst>
              </a:tr>
            </a:tbl>
          </a:graphicData>
        </a:graphic>
      </p:graphicFrame>
    </p:spTree>
    <p:extLst>
      <p:ext uri="{BB962C8B-B14F-4D97-AF65-F5344CB8AC3E}">
        <p14:creationId xmlns:p14="http://schemas.microsoft.com/office/powerpoint/2010/main" val="363163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7007-6876-4733-B2E9-2356F15124BA}"/>
              </a:ext>
            </a:extLst>
          </p:cNvPr>
          <p:cNvSpPr>
            <a:spLocks noGrp="1"/>
          </p:cNvSpPr>
          <p:nvPr>
            <p:ph type="title"/>
          </p:nvPr>
        </p:nvSpPr>
        <p:spPr/>
        <p:txBody>
          <a:bodyPr/>
          <a:lstStyle/>
          <a:p>
            <a:r>
              <a:rPr lang="en-US" dirty="0"/>
              <a:t>Introduction</a:t>
            </a:r>
            <a:endParaRPr lang="en-GB" dirty="0"/>
          </a:p>
        </p:txBody>
      </p:sp>
      <p:sp>
        <p:nvSpPr>
          <p:cNvPr id="3" name="Content Placeholder 2">
            <a:extLst>
              <a:ext uri="{FF2B5EF4-FFF2-40B4-BE49-F238E27FC236}">
                <a16:creationId xmlns:a16="http://schemas.microsoft.com/office/drawing/2014/main" id="{06A8D3ED-8F11-4922-8553-D107D94F90D7}"/>
              </a:ext>
            </a:extLst>
          </p:cNvPr>
          <p:cNvSpPr>
            <a:spLocks noGrp="1"/>
          </p:cNvSpPr>
          <p:nvPr>
            <p:ph idx="1"/>
          </p:nvPr>
        </p:nvSpPr>
        <p:spPr/>
        <p:txBody>
          <a:bodyPr/>
          <a:lstStyle/>
          <a:p>
            <a:r>
              <a:rPr lang="en-US" dirty="0"/>
              <a:t>A subnet is a logical subdivision of an IP network </a:t>
            </a:r>
          </a:p>
          <a:p>
            <a:r>
              <a:rPr lang="en-US" dirty="0"/>
              <a:t>The process of dividing a network into two or more networks is called subnetting</a:t>
            </a:r>
          </a:p>
          <a:p>
            <a:r>
              <a:rPr lang="en-GB" dirty="0"/>
              <a:t>The main purpose of subnetting is to help relieve network congestion and improve network performance</a:t>
            </a:r>
          </a:p>
          <a:p>
            <a:r>
              <a:rPr lang="en-GB" dirty="0"/>
              <a:t>Also, network security is derived from subnetting as the </a:t>
            </a:r>
            <a:r>
              <a:rPr lang="en-GB" dirty="0" err="1"/>
              <a:t>newtrok</a:t>
            </a:r>
            <a:r>
              <a:rPr lang="en-GB" dirty="0"/>
              <a:t> will have several segments</a:t>
            </a:r>
          </a:p>
        </p:txBody>
      </p:sp>
    </p:spTree>
    <p:extLst>
      <p:ext uri="{BB962C8B-B14F-4D97-AF65-F5344CB8AC3E}">
        <p14:creationId xmlns:p14="http://schemas.microsoft.com/office/powerpoint/2010/main" val="2370736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5C7E-0802-4D0C-AA95-502CE0AE0E68}"/>
              </a:ext>
            </a:extLst>
          </p:cNvPr>
          <p:cNvSpPr>
            <a:spLocks noGrp="1"/>
          </p:cNvSpPr>
          <p:nvPr>
            <p:ph type="title"/>
          </p:nvPr>
        </p:nvSpPr>
        <p:spPr>
          <a:xfrm>
            <a:off x="838200" y="365125"/>
            <a:ext cx="10515600" cy="838033"/>
          </a:xfrm>
        </p:spPr>
        <p:txBody>
          <a:bodyPr/>
          <a:lstStyle/>
          <a:p>
            <a:pPr algn="ctr"/>
            <a:r>
              <a:rPr lang="en-US" b="1" dirty="0"/>
              <a:t>Subnetting Example</a:t>
            </a:r>
            <a:endParaRPr lang="en-GB" b="1" dirty="0"/>
          </a:p>
        </p:txBody>
      </p:sp>
      <p:sp>
        <p:nvSpPr>
          <p:cNvPr id="3" name="Content Placeholder 2">
            <a:extLst>
              <a:ext uri="{FF2B5EF4-FFF2-40B4-BE49-F238E27FC236}">
                <a16:creationId xmlns:a16="http://schemas.microsoft.com/office/drawing/2014/main" id="{85639EC7-EA2A-4E25-A80C-65E057D07660}"/>
              </a:ext>
            </a:extLst>
          </p:cNvPr>
          <p:cNvSpPr>
            <a:spLocks noGrp="1"/>
          </p:cNvSpPr>
          <p:nvPr>
            <p:ph idx="1"/>
          </p:nvPr>
        </p:nvSpPr>
        <p:spPr>
          <a:xfrm>
            <a:off x="838200" y="1203158"/>
            <a:ext cx="10515600" cy="4973805"/>
          </a:xfrm>
        </p:spPr>
        <p:txBody>
          <a:bodyPr/>
          <a:lstStyle/>
          <a:p>
            <a:pPr marL="0" indent="0" algn="just">
              <a:buNone/>
            </a:pPr>
            <a:r>
              <a:rPr lang="en-US" sz="2600" b="1" dirty="0">
                <a:latin typeface="Times New Roman" panose="02020603050405020304" pitchFamily="18" charset="0"/>
                <a:cs typeface="Times New Roman" panose="02020603050405020304" pitchFamily="18" charset="0"/>
              </a:rPr>
              <a:t>Using our table, we identify the required three networks in the top row, starting from the left, we realize it falls under 4 so we shall use that column</a:t>
            </a: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lgn="just">
              <a:buNone/>
            </a:pPr>
            <a:r>
              <a:rPr lang="en-US" sz="2600" b="1" dirty="0">
                <a:latin typeface="Times New Roman" panose="02020603050405020304" pitchFamily="18" charset="0"/>
                <a:cs typeface="Times New Roman" panose="02020603050405020304" pitchFamily="18" charset="0"/>
              </a:rPr>
              <a:t>This means that we are dividing our network into 4 subnets, each new subnet will have 64 total Ids including network ID and broadcast ID, and the new subnet mask is /26</a:t>
            </a:r>
            <a:endParaRPr lang="en-GB" sz="2600" b="1" dirty="0">
              <a:latin typeface="Times New Roman" panose="02020603050405020304" pitchFamily="18" charset="0"/>
              <a:cs typeface="Times New Roman" panose="02020603050405020304" pitchFamily="18" charset="0"/>
            </a:endParaRPr>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dirty="0"/>
          </a:p>
        </p:txBody>
      </p:sp>
      <p:graphicFrame>
        <p:nvGraphicFramePr>
          <p:cNvPr id="4" name="Table 4">
            <a:extLst>
              <a:ext uri="{FF2B5EF4-FFF2-40B4-BE49-F238E27FC236}">
                <a16:creationId xmlns:a16="http://schemas.microsoft.com/office/drawing/2014/main" id="{30BE2E62-3946-445A-B2CC-965622DEC621}"/>
              </a:ext>
            </a:extLst>
          </p:cNvPr>
          <p:cNvGraphicFramePr>
            <a:graphicFrameLocks noGrp="1"/>
          </p:cNvGraphicFramePr>
          <p:nvPr>
            <p:extLst>
              <p:ext uri="{D42A27DB-BD31-4B8C-83A1-F6EECF244321}">
                <p14:modId xmlns:p14="http://schemas.microsoft.com/office/powerpoint/2010/main" val="785432089"/>
              </p:ext>
            </p:extLst>
          </p:nvPr>
        </p:nvGraphicFramePr>
        <p:xfrm>
          <a:off x="838200" y="2577159"/>
          <a:ext cx="10515600" cy="1988898"/>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3438845132"/>
                    </a:ext>
                  </a:extLst>
                </a:gridCol>
                <a:gridCol w="1051560">
                  <a:extLst>
                    <a:ext uri="{9D8B030D-6E8A-4147-A177-3AD203B41FA5}">
                      <a16:colId xmlns:a16="http://schemas.microsoft.com/office/drawing/2014/main" val="305061997"/>
                    </a:ext>
                  </a:extLst>
                </a:gridCol>
                <a:gridCol w="1051560">
                  <a:extLst>
                    <a:ext uri="{9D8B030D-6E8A-4147-A177-3AD203B41FA5}">
                      <a16:colId xmlns:a16="http://schemas.microsoft.com/office/drawing/2014/main" val="3418528327"/>
                    </a:ext>
                  </a:extLst>
                </a:gridCol>
                <a:gridCol w="1051560">
                  <a:extLst>
                    <a:ext uri="{9D8B030D-6E8A-4147-A177-3AD203B41FA5}">
                      <a16:colId xmlns:a16="http://schemas.microsoft.com/office/drawing/2014/main" val="3633129586"/>
                    </a:ext>
                  </a:extLst>
                </a:gridCol>
                <a:gridCol w="1051560">
                  <a:extLst>
                    <a:ext uri="{9D8B030D-6E8A-4147-A177-3AD203B41FA5}">
                      <a16:colId xmlns:a16="http://schemas.microsoft.com/office/drawing/2014/main" val="663808381"/>
                    </a:ext>
                  </a:extLst>
                </a:gridCol>
                <a:gridCol w="1051560">
                  <a:extLst>
                    <a:ext uri="{9D8B030D-6E8A-4147-A177-3AD203B41FA5}">
                      <a16:colId xmlns:a16="http://schemas.microsoft.com/office/drawing/2014/main" val="3349976959"/>
                    </a:ext>
                  </a:extLst>
                </a:gridCol>
                <a:gridCol w="1051560">
                  <a:extLst>
                    <a:ext uri="{9D8B030D-6E8A-4147-A177-3AD203B41FA5}">
                      <a16:colId xmlns:a16="http://schemas.microsoft.com/office/drawing/2014/main" val="1889669930"/>
                    </a:ext>
                  </a:extLst>
                </a:gridCol>
                <a:gridCol w="1051560">
                  <a:extLst>
                    <a:ext uri="{9D8B030D-6E8A-4147-A177-3AD203B41FA5}">
                      <a16:colId xmlns:a16="http://schemas.microsoft.com/office/drawing/2014/main" val="3888585701"/>
                    </a:ext>
                  </a:extLst>
                </a:gridCol>
                <a:gridCol w="1051560">
                  <a:extLst>
                    <a:ext uri="{9D8B030D-6E8A-4147-A177-3AD203B41FA5}">
                      <a16:colId xmlns:a16="http://schemas.microsoft.com/office/drawing/2014/main" val="1532482086"/>
                    </a:ext>
                  </a:extLst>
                </a:gridCol>
                <a:gridCol w="1051560">
                  <a:extLst>
                    <a:ext uri="{9D8B030D-6E8A-4147-A177-3AD203B41FA5}">
                      <a16:colId xmlns:a16="http://schemas.microsoft.com/office/drawing/2014/main" val="1283970024"/>
                    </a:ext>
                  </a:extLst>
                </a:gridCol>
              </a:tblGrid>
              <a:tr h="759022">
                <a:tc>
                  <a:txBody>
                    <a:bodyPr/>
                    <a:lstStyle/>
                    <a:p>
                      <a:r>
                        <a:rPr lang="en-US" sz="2200" b="1" dirty="0"/>
                        <a:t>Subnet</a:t>
                      </a:r>
                      <a:endParaRPr lang="en-GB" sz="2200" b="1" dirty="0"/>
                    </a:p>
                  </a:txBody>
                  <a:tcPr marL="112017" marR="112017" marT="56009" marB="56009"/>
                </a:tc>
                <a:tc>
                  <a:txBody>
                    <a:bodyPr/>
                    <a:lstStyle/>
                    <a:p>
                      <a:pPr algn="ctr"/>
                      <a:r>
                        <a:rPr lang="en-US" sz="2200" dirty="0"/>
                        <a:t>1</a:t>
                      </a:r>
                      <a:endParaRPr lang="en-GB" sz="2200" dirty="0"/>
                    </a:p>
                  </a:txBody>
                  <a:tcPr marL="112017" marR="112017" marT="56009" marB="56009"/>
                </a:tc>
                <a:tc>
                  <a:txBody>
                    <a:bodyPr/>
                    <a:lstStyle/>
                    <a:p>
                      <a:pPr algn="ctr"/>
                      <a:r>
                        <a:rPr lang="en-US" sz="2200" dirty="0"/>
                        <a:t>2</a:t>
                      </a:r>
                      <a:endParaRPr lang="en-GB" sz="2200" dirty="0"/>
                    </a:p>
                  </a:txBody>
                  <a:tcPr marL="112017" marR="112017" marT="56009" marB="56009"/>
                </a:tc>
                <a:tc>
                  <a:txBody>
                    <a:bodyPr/>
                    <a:lstStyle/>
                    <a:p>
                      <a:pPr algn="ctr"/>
                      <a:r>
                        <a:rPr lang="en-US" sz="2200" dirty="0"/>
                        <a:t>4</a:t>
                      </a:r>
                      <a:endParaRPr lang="en-GB" sz="2200" dirty="0"/>
                    </a:p>
                  </a:txBody>
                  <a:tcPr marL="112017" marR="112017" marT="56009" marB="56009"/>
                </a:tc>
                <a:tc>
                  <a:txBody>
                    <a:bodyPr/>
                    <a:lstStyle/>
                    <a:p>
                      <a:pPr algn="ctr"/>
                      <a:r>
                        <a:rPr lang="en-US" sz="2200" dirty="0"/>
                        <a:t>8</a:t>
                      </a:r>
                      <a:endParaRPr lang="en-GB" sz="2200" dirty="0"/>
                    </a:p>
                  </a:txBody>
                  <a:tcPr marL="112017" marR="112017" marT="56009" marB="56009"/>
                </a:tc>
                <a:tc>
                  <a:txBody>
                    <a:bodyPr/>
                    <a:lstStyle/>
                    <a:p>
                      <a:pPr algn="ctr"/>
                      <a:r>
                        <a:rPr lang="en-US" sz="2200" dirty="0"/>
                        <a:t>16</a:t>
                      </a:r>
                      <a:endParaRPr lang="en-GB" sz="2200" dirty="0"/>
                    </a:p>
                  </a:txBody>
                  <a:tcPr marL="112017" marR="112017" marT="56009" marB="56009"/>
                </a:tc>
                <a:tc>
                  <a:txBody>
                    <a:bodyPr/>
                    <a:lstStyle/>
                    <a:p>
                      <a:pPr algn="ctr"/>
                      <a:r>
                        <a:rPr lang="en-US" sz="2200" dirty="0"/>
                        <a:t>32</a:t>
                      </a:r>
                      <a:endParaRPr lang="en-GB" sz="2200" dirty="0"/>
                    </a:p>
                  </a:txBody>
                  <a:tcPr marL="112017" marR="112017" marT="56009" marB="56009"/>
                </a:tc>
                <a:tc>
                  <a:txBody>
                    <a:bodyPr/>
                    <a:lstStyle/>
                    <a:p>
                      <a:pPr algn="ctr"/>
                      <a:r>
                        <a:rPr lang="en-US" sz="2200" dirty="0"/>
                        <a:t>64</a:t>
                      </a:r>
                      <a:endParaRPr lang="en-GB" sz="2200" dirty="0"/>
                    </a:p>
                  </a:txBody>
                  <a:tcPr marL="112017" marR="112017" marT="56009" marB="56009"/>
                </a:tc>
                <a:tc>
                  <a:txBody>
                    <a:bodyPr/>
                    <a:lstStyle/>
                    <a:p>
                      <a:pPr algn="ctr"/>
                      <a:r>
                        <a:rPr lang="en-US" sz="2200" dirty="0"/>
                        <a:t>128</a:t>
                      </a:r>
                      <a:endParaRPr lang="en-GB" sz="2200" dirty="0"/>
                    </a:p>
                  </a:txBody>
                  <a:tcPr marL="112017" marR="112017" marT="56009" marB="56009"/>
                </a:tc>
                <a:tc>
                  <a:txBody>
                    <a:bodyPr/>
                    <a:lstStyle/>
                    <a:p>
                      <a:pPr algn="ctr"/>
                      <a:r>
                        <a:rPr lang="en-US" sz="2200" dirty="0"/>
                        <a:t>256</a:t>
                      </a:r>
                      <a:endParaRPr lang="en-GB" sz="2200" dirty="0"/>
                    </a:p>
                  </a:txBody>
                  <a:tcPr marL="112017" marR="112017" marT="56009" marB="56009"/>
                </a:tc>
                <a:extLst>
                  <a:ext uri="{0D108BD9-81ED-4DB2-BD59-A6C34878D82A}">
                    <a16:rowId xmlns:a16="http://schemas.microsoft.com/office/drawing/2014/main" val="1090460622"/>
                  </a:ext>
                </a:extLst>
              </a:tr>
              <a:tr h="439751">
                <a:tc>
                  <a:txBody>
                    <a:bodyPr/>
                    <a:lstStyle/>
                    <a:p>
                      <a:r>
                        <a:rPr lang="en-US" sz="2200" b="1" dirty="0"/>
                        <a:t>Host</a:t>
                      </a:r>
                      <a:endParaRPr lang="en-GB" sz="2200" b="1" dirty="0"/>
                    </a:p>
                  </a:txBody>
                  <a:tcPr marL="112017" marR="112017" marT="56009" marB="56009"/>
                </a:tc>
                <a:tc>
                  <a:txBody>
                    <a:bodyPr/>
                    <a:lstStyle/>
                    <a:p>
                      <a:pPr algn="ctr"/>
                      <a:r>
                        <a:rPr lang="en-US" sz="2200" dirty="0"/>
                        <a:t>256</a:t>
                      </a:r>
                      <a:endParaRPr lang="en-GB" sz="2200" dirty="0"/>
                    </a:p>
                  </a:txBody>
                  <a:tcPr marL="112017" marR="112017" marT="56009" marB="56009"/>
                </a:tc>
                <a:tc>
                  <a:txBody>
                    <a:bodyPr/>
                    <a:lstStyle/>
                    <a:p>
                      <a:pPr algn="ctr"/>
                      <a:r>
                        <a:rPr lang="en-US" sz="2200" dirty="0"/>
                        <a:t>128</a:t>
                      </a:r>
                      <a:endParaRPr lang="en-GB" sz="2200" dirty="0"/>
                    </a:p>
                  </a:txBody>
                  <a:tcPr marL="112017" marR="112017" marT="56009" marB="56009"/>
                </a:tc>
                <a:tc>
                  <a:txBody>
                    <a:bodyPr/>
                    <a:lstStyle/>
                    <a:p>
                      <a:pPr algn="ctr"/>
                      <a:r>
                        <a:rPr lang="en-US" sz="2200" dirty="0"/>
                        <a:t>64</a:t>
                      </a:r>
                      <a:endParaRPr lang="en-GB" sz="2200" dirty="0"/>
                    </a:p>
                  </a:txBody>
                  <a:tcPr marL="112017" marR="112017" marT="56009" marB="56009"/>
                </a:tc>
                <a:tc>
                  <a:txBody>
                    <a:bodyPr/>
                    <a:lstStyle/>
                    <a:p>
                      <a:pPr algn="ctr"/>
                      <a:r>
                        <a:rPr lang="en-US" sz="2200" dirty="0"/>
                        <a:t>32</a:t>
                      </a:r>
                      <a:endParaRPr lang="en-GB" sz="2200" dirty="0"/>
                    </a:p>
                  </a:txBody>
                  <a:tcPr marL="112017" marR="112017" marT="56009" marB="56009"/>
                </a:tc>
                <a:tc>
                  <a:txBody>
                    <a:bodyPr/>
                    <a:lstStyle/>
                    <a:p>
                      <a:pPr algn="ctr"/>
                      <a:r>
                        <a:rPr lang="en-US" sz="2200" dirty="0"/>
                        <a:t>16</a:t>
                      </a:r>
                      <a:endParaRPr lang="en-GB" sz="2200" dirty="0"/>
                    </a:p>
                  </a:txBody>
                  <a:tcPr marL="112017" marR="112017" marT="56009" marB="56009"/>
                </a:tc>
                <a:tc>
                  <a:txBody>
                    <a:bodyPr/>
                    <a:lstStyle/>
                    <a:p>
                      <a:pPr algn="ctr"/>
                      <a:r>
                        <a:rPr lang="en-US" sz="2200" dirty="0"/>
                        <a:t>8</a:t>
                      </a:r>
                      <a:endParaRPr lang="en-GB" sz="2200" dirty="0"/>
                    </a:p>
                  </a:txBody>
                  <a:tcPr marL="112017" marR="112017" marT="56009" marB="56009"/>
                </a:tc>
                <a:tc>
                  <a:txBody>
                    <a:bodyPr/>
                    <a:lstStyle/>
                    <a:p>
                      <a:pPr algn="ctr"/>
                      <a:r>
                        <a:rPr lang="en-US" sz="2200" dirty="0"/>
                        <a:t>4</a:t>
                      </a:r>
                      <a:endParaRPr lang="en-GB" sz="2200" dirty="0"/>
                    </a:p>
                  </a:txBody>
                  <a:tcPr marL="112017" marR="112017" marT="56009" marB="56009"/>
                </a:tc>
                <a:tc>
                  <a:txBody>
                    <a:bodyPr/>
                    <a:lstStyle/>
                    <a:p>
                      <a:pPr algn="ctr"/>
                      <a:r>
                        <a:rPr lang="en-US" sz="2200" dirty="0"/>
                        <a:t>2</a:t>
                      </a:r>
                      <a:endParaRPr lang="en-GB" sz="2200" dirty="0"/>
                    </a:p>
                  </a:txBody>
                  <a:tcPr marL="112017" marR="112017" marT="56009" marB="56009"/>
                </a:tc>
                <a:tc>
                  <a:txBody>
                    <a:bodyPr/>
                    <a:lstStyle/>
                    <a:p>
                      <a:pPr algn="ctr"/>
                      <a:r>
                        <a:rPr lang="en-US" sz="2200" dirty="0"/>
                        <a:t>1</a:t>
                      </a:r>
                      <a:endParaRPr lang="en-GB" sz="2200" dirty="0"/>
                    </a:p>
                  </a:txBody>
                  <a:tcPr marL="112017" marR="112017" marT="56009" marB="56009"/>
                </a:tc>
                <a:extLst>
                  <a:ext uri="{0D108BD9-81ED-4DB2-BD59-A6C34878D82A}">
                    <a16:rowId xmlns:a16="http://schemas.microsoft.com/office/drawing/2014/main" val="70102124"/>
                  </a:ext>
                </a:extLst>
              </a:tr>
              <a:tr h="439751">
                <a:tc>
                  <a:txBody>
                    <a:bodyPr/>
                    <a:lstStyle/>
                    <a:p>
                      <a:r>
                        <a:rPr lang="en-US" sz="2200" b="1" dirty="0"/>
                        <a:t>Subnet Mask</a:t>
                      </a:r>
                      <a:endParaRPr lang="en-GB" sz="2200" b="1" dirty="0"/>
                    </a:p>
                  </a:txBody>
                  <a:tcPr marL="112017" marR="112017" marT="56009" marB="56009"/>
                </a:tc>
                <a:tc>
                  <a:txBody>
                    <a:bodyPr/>
                    <a:lstStyle/>
                    <a:p>
                      <a:pPr algn="ctr"/>
                      <a:r>
                        <a:rPr lang="en-US" sz="2200" dirty="0"/>
                        <a:t>/24</a:t>
                      </a:r>
                      <a:endParaRPr lang="en-GB" sz="2200" dirty="0"/>
                    </a:p>
                  </a:txBody>
                  <a:tcPr marL="112017" marR="112017" marT="56009" marB="56009"/>
                </a:tc>
                <a:tc>
                  <a:txBody>
                    <a:bodyPr/>
                    <a:lstStyle/>
                    <a:p>
                      <a:pPr algn="ctr"/>
                      <a:r>
                        <a:rPr lang="en-US" sz="2200" dirty="0"/>
                        <a:t>/25</a:t>
                      </a:r>
                      <a:endParaRPr lang="en-GB" sz="2200" dirty="0"/>
                    </a:p>
                  </a:txBody>
                  <a:tcPr marL="112017" marR="112017" marT="56009" marB="56009"/>
                </a:tc>
                <a:tc>
                  <a:txBody>
                    <a:bodyPr/>
                    <a:lstStyle/>
                    <a:p>
                      <a:pPr algn="ctr"/>
                      <a:r>
                        <a:rPr lang="en-US" sz="2200" dirty="0"/>
                        <a:t>/26</a:t>
                      </a:r>
                      <a:endParaRPr lang="en-GB" sz="2200" dirty="0"/>
                    </a:p>
                  </a:txBody>
                  <a:tcPr marL="112017" marR="112017" marT="56009" marB="56009"/>
                </a:tc>
                <a:tc>
                  <a:txBody>
                    <a:bodyPr/>
                    <a:lstStyle/>
                    <a:p>
                      <a:pPr algn="ctr"/>
                      <a:r>
                        <a:rPr lang="en-US" sz="2200" dirty="0"/>
                        <a:t>/27</a:t>
                      </a:r>
                      <a:endParaRPr lang="en-GB" sz="2200" dirty="0"/>
                    </a:p>
                  </a:txBody>
                  <a:tcPr marL="112017" marR="112017" marT="56009" marB="56009"/>
                </a:tc>
                <a:tc>
                  <a:txBody>
                    <a:bodyPr/>
                    <a:lstStyle/>
                    <a:p>
                      <a:pPr algn="ctr"/>
                      <a:r>
                        <a:rPr lang="en-US" sz="2200" dirty="0"/>
                        <a:t>/28</a:t>
                      </a:r>
                      <a:endParaRPr lang="en-GB" sz="2200" dirty="0"/>
                    </a:p>
                  </a:txBody>
                  <a:tcPr marL="112017" marR="112017" marT="56009" marB="56009"/>
                </a:tc>
                <a:tc>
                  <a:txBody>
                    <a:bodyPr/>
                    <a:lstStyle/>
                    <a:p>
                      <a:pPr algn="ctr"/>
                      <a:r>
                        <a:rPr lang="en-US" sz="2200" dirty="0"/>
                        <a:t>/29</a:t>
                      </a:r>
                      <a:endParaRPr lang="en-GB" sz="2200" dirty="0"/>
                    </a:p>
                  </a:txBody>
                  <a:tcPr marL="112017" marR="112017" marT="56009" marB="56009"/>
                </a:tc>
                <a:tc>
                  <a:txBody>
                    <a:bodyPr/>
                    <a:lstStyle/>
                    <a:p>
                      <a:pPr algn="ctr"/>
                      <a:r>
                        <a:rPr lang="en-US" sz="2200" dirty="0"/>
                        <a:t>/30</a:t>
                      </a:r>
                      <a:endParaRPr lang="en-GB" sz="2200" dirty="0"/>
                    </a:p>
                  </a:txBody>
                  <a:tcPr marL="112017" marR="112017" marT="56009" marB="56009"/>
                </a:tc>
                <a:tc>
                  <a:txBody>
                    <a:bodyPr/>
                    <a:lstStyle/>
                    <a:p>
                      <a:pPr algn="ctr"/>
                      <a:r>
                        <a:rPr lang="en-US" sz="2200" dirty="0"/>
                        <a:t>/31</a:t>
                      </a:r>
                      <a:endParaRPr lang="en-GB" sz="2200" dirty="0"/>
                    </a:p>
                  </a:txBody>
                  <a:tcPr marL="112017" marR="112017" marT="56009" marB="56009"/>
                </a:tc>
                <a:tc>
                  <a:txBody>
                    <a:bodyPr/>
                    <a:lstStyle/>
                    <a:p>
                      <a:pPr algn="ctr"/>
                      <a:r>
                        <a:rPr lang="en-US" sz="2200" dirty="0"/>
                        <a:t>/32</a:t>
                      </a:r>
                      <a:endParaRPr lang="en-GB" sz="2200" dirty="0"/>
                    </a:p>
                  </a:txBody>
                  <a:tcPr marL="112017" marR="112017" marT="56009" marB="56009"/>
                </a:tc>
                <a:extLst>
                  <a:ext uri="{0D108BD9-81ED-4DB2-BD59-A6C34878D82A}">
                    <a16:rowId xmlns:a16="http://schemas.microsoft.com/office/drawing/2014/main" val="3405316145"/>
                  </a:ext>
                </a:extLst>
              </a:tr>
            </a:tbl>
          </a:graphicData>
        </a:graphic>
      </p:graphicFrame>
      <p:sp>
        <p:nvSpPr>
          <p:cNvPr id="6" name="Freeform: Shape 5">
            <a:extLst>
              <a:ext uri="{FF2B5EF4-FFF2-40B4-BE49-F238E27FC236}">
                <a16:creationId xmlns:a16="http://schemas.microsoft.com/office/drawing/2014/main" id="{E48C6A7F-176A-4EF8-84A1-4C4FA4A22230}"/>
              </a:ext>
            </a:extLst>
          </p:cNvPr>
          <p:cNvSpPr/>
          <p:nvPr/>
        </p:nvSpPr>
        <p:spPr>
          <a:xfrm>
            <a:off x="4090738" y="2621587"/>
            <a:ext cx="885524" cy="1900041"/>
          </a:xfrm>
          <a:custGeom>
            <a:avLst/>
            <a:gdLst>
              <a:gd name="connsiteX0" fmla="*/ 365760 w 904775"/>
              <a:gd name="connsiteY0" fmla="*/ 10976 h 2455793"/>
              <a:gd name="connsiteX1" fmla="*/ 336885 w 904775"/>
              <a:gd name="connsiteY1" fmla="*/ 68728 h 2455793"/>
              <a:gd name="connsiteX2" fmla="*/ 173255 w 904775"/>
              <a:gd name="connsiteY2" fmla="*/ 347860 h 2455793"/>
              <a:gd name="connsiteX3" fmla="*/ 67377 w 904775"/>
              <a:gd name="connsiteY3" fmla="*/ 694370 h 2455793"/>
              <a:gd name="connsiteX4" fmla="*/ 28876 w 904775"/>
              <a:gd name="connsiteY4" fmla="*/ 819498 h 2455793"/>
              <a:gd name="connsiteX5" fmla="*/ 0 w 904775"/>
              <a:gd name="connsiteY5" fmla="*/ 983128 h 2455793"/>
              <a:gd name="connsiteX6" fmla="*/ 9626 w 904775"/>
              <a:gd name="connsiteY6" fmla="*/ 1762774 h 2455793"/>
              <a:gd name="connsiteX7" fmla="*/ 48127 w 904775"/>
              <a:gd name="connsiteY7" fmla="*/ 2051532 h 2455793"/>
              <a:gd name="connsiteX8" fmla="*/ 67377 w 904775"/>
              <a:gd name="connsiteY8" fmla="*/ 2118909 h 2455793"/>
              <a:gd name="connsiteX9" fmla="*/ 173255 w 904775"/>
              <a:gd name="connsiteY9" fmla="*/ 2378791 h 2455793"/>
              <a:gd name="connsiteX10" fmla="*/ 202131 w 904775"/>
              <a:gd name="connsiteY10" fmla="*/ 2426917 h 2455793"/>
              <a:gd name="connsiteX11" fmla="*/ 346510 w 904775"/>
              <a:gd name="connsiteY11" fmla="*/ 2455793 h 2455793"/>
              <a:gd name="connsiteX12" fmla="*/ 481263 w 904775"/>
              <a:gd name="connsiteY12" fmla="*/ 2446168 h 2455793"/>
              <a:gd name="connsiteX13" fmla="*/ 673769 w 904775"/>
              <a:gd name="connsiteY13" fmla="*/ 2349915 h 2455793"/>
              <a:gd name="connsiteX14" fmla="*/ 760396 w 904775"/>
              <a:gd name="connsiteY14" fmla="*/ 2292163 h 2455793"/>
              <a:gd name="connsiteX15" fmla="*/ 847023 w 904775"/>
              <a:gd name="connsiteY15" fmla="*/ 2176660 h 2455793"/>
              <a:gd name="connsiteX16" fmla="*/ 875899 w 904775"/>
              <a:gd name="connsiteY16" fmla="*/ 1936029 h 2455793"/>
              <a:gd name="connsiteX17" fmla="*/ 885525 w 904775"/>
              <a:gd name="connsiteY17" fmla="*/ 915751 h 2455793"/>
              <a:gd name="connsiteX18" fmla="*/ 904775 w 904775"/>
              <a:gd name="connsiteY18" fmla="*/ 790622 h 2455793"/>
              <a:gd name="connsiteX19" fmla="*/ 895150 w 904775"/>
              <a:gd name="connsiteY19" fmla="*/ 376736 h 2455793"/>
              <a:gd name="connsiteX20" fmla="*/ 866274 w 904775"/>
              <a:gd name="connsiteY20" fmla="*/ 232357 h 2455793"/>
              <a:gd name="connsiteX21" fmla="*/ 818148 w 904775"/>
              <a:gd name="connsiteY21" fmla="*/ 116854 h 2455793"/>
              <a:gd name="connsiteX22" fmla="*/ 808522 w 904775"/>
              <a:gd name="connsiteY22" fmla="*/ 78353 h 2455793"/>
              <a:gd name="connsiteX23" fmla="*/ 741146 w 904775"/>
              <a:gd name="connsiteY23" fmla="*/ 20601 h 2455793"/>
              <a:gd name="connsiteX24" fmla="*/ 702645 w 904775"/>
              <a:gd name="connsiteY24" fmla="*/ 10976 h 2455793"/>
              <a:gd name="connsiteX25" fmla="*/ 673769 w 904775"/>
              <a:gd name="connsiteY25" fmla="*/ 1351 h 2455793"/>
              <a:gd name="connsiteX26" fmla="*/ 365760 w 904775"/>
              <a:gd name="connsiteY26" fmla="*/ 10976 h 245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4775" h="2455793">
                <a:moveTo>
                  <a:pt x="365760" y="10976"/>
                </a:moveTo>
                <a:cubicBezTo>
                  <a:pt x="309613" y="22205"/>
                  <a:pt x="347563" y="50041"/>
                  <a:pt x="336885" y="68728"/>
                </a:cubicBezTo>
                <a:cubicBezTo>
                  <a:pt x="283375" y="162370"/>
                  <a:pt x="209151" y="246156"/>
                  <a:pt x="173255" y="347860"/>
                </a:cubicBezTo>
                <a:cubicBezTo>
                  <a:pt x="75005" y="626234"/>
                  <a:pt x="151495" y="395284"/>
                  <a:pt x="67377" y="694370"/>
                </a:cubicBezTo>
                <a:cubicBezTo>
                  <a:pt x="55562" y="736379"/>
                  <a:pt x="38792" y="777000"/>
                  <a:pt x="28876" y="819498"/>
                </a:cubicBezTo>
                <a:cubicBezTo>
                  <a:pt x="16291" y="873435"/>
                  <a:pt x="9625" y="928585"/>
                  <a:pt x="0" y="983128"/>
                </a:cubicBezTo>
                <a:cubicBezTo>
                  <a:pt x="3209" y="1243010"/>
                  <a:pt x="1985" y="1502985"/>
                  <a:pt x="9626" y="1762774"/>
                </a:cubicBezTo>
                <a:cubicBezTo>
                  <a:pt x="13111" y="1881260"/>
                  <a:pt x="22309" y="1948261"/>
                  <a:pt x="48127" y="2051532"/>
                </a:cubicBezTo>
                <a:cubicBezTo>
                  <a:pt x="53792" y="2074192"/>
                  <a:pt x="61481" y="2096308"/>
                  <a:pt x="67377" y="2118909"/>
                </a:cubicBezTo>
                <a:cubicBezTo>
                  <a:pt x="125089" y="2340142"/>
                  <a:pt x="70303" y="2207206"/>
                  <a:pt x="173255" y="2378791"/>
                </a:cubicBezTo>
                <a:cubicBezTo>
                  <a:pt x="182880" y="2394833"/>
                  <a:pt x="188052" y="2414598"/>
                  <a:pt x="202131" y="2426917"/>
                </a:cubicBezTo>
                <a:cubicBezTo>
                  <a:pt x="232351" y="2453359"/>
                  <a:pt x="322353" y="2453377"/>
                  <a:pt x="346510" y="2455793"/>
                </a:cubicBezTo>
                <a:cubicBezTo>
                  <a:pt x="391428" y="2452585"/>
                  <a:pt x="437177" y="2455352"/>
                  <a:pt x="481263" y="2446168"/>
                </a:cubicBezTo>
                <a:cubicBezTo>
                  <a:pt x="544262" y="2433043"/>
                  <a:pt x="621507" y="2382923"/>
                  <a:pt x="673769" y="2349915"/>
                </a:cubicBezTo>
                <a:cubicBezTo>
                  <a:pt x="703111" y="2331383"/>
                  <a:pt x="734047" y="2314748"/>
                  <a:pt x="760396" y="2292163"/>
                </a:cubicBezTo>
                <a:cubicBezTo>
                  <a:pt x="789768" y="2266987"/>
                  <a:pt x="825613" y="2208775"/>
                  <a:pt x="847023" y="2176660"/>
                </a:cubicBezTo>
                <a:cubicBezTo>
                  <a:pt x="869171" y="2065926"/>
                  <a:pt x="873772" y="2064682"/>
                  <a:pt x="875899" y="1936029"/>
                </a:cubicBezTo>
                <a:cubicBezTo>
                  <a:pt x="881520" y="1595968"/>
                  <a:pt x="876954" y="1255751"/>
                  <a:pt x="885525" y="915751"/>
                </a:cubicBezTo>
                <a:cubicBezTo>
                  <a:pt x="886589" y="873564"/>
                  <a:pt x="898358" y="832332"/>
                  <a:pt x="904775" y="790622"/>
                </a:cubicBezTo>
                <a:cubicBezTo>
                  <a:pt x="901567" y="652660"/>
                  <a:pt x="904645" y="514408"/>
                  <a:pt x="895150" y="376736"/>
                </a:cubicBezTo>
                <a:cubicBezTo>
                  <a:pt x="891773" y="327773"/>
                  <a:pt x="881795" y="278918"/>
                  <a:pt x="866274" y="232357"/>
                </a:cubicBezTo>
                <a:cubicBezTo>
                  <a:pt x="804433" y="46842"/>
                  <a:pt x="894052" y="306614"/>
                  <a:pt x="818148" y="116854"/>
                </a:cubicBezTo>
                <a:cubicBezTo>
                  <a:pt x="813235" y="104571"/>
                  <a:pt x="815533" y="89571"/>
                  <a:pt x="808522" y="78353"/>
                </a:cubicBezTo>
                <a:cubicBezTo>
                  <a:pt x="799776" y="64360"/>
                  <a:pt x="760943" y="29086"/>
                  <a:pt x="741146" y="20601"/>
                </a:cubicBezTo>
                <a:cubicBezTo>
                  <a:pt x="728987" y="15390"/>
                  <a:pt x="715365" y="14610"/>
                  <a:pt x="702645" y="10976"/>
                </a:cubicBezTo>
                <a:cubicBezTo>
                  <a:pt x="692889" y="8189"/>
                  <a:pt x="683912" y="1611"/>
                  <a:pt x="673769" y="1351"/>
                </a:cubicBezTo>
                <a:cubicBezTo>
                  <a:pt x="558304" y="-1610"/>
                  <a:pt x="421907" y="-253"/>
                  <a:pt x="365760" y="10976"/>
                </a:cubicBezTo>
                <a:close/>
              </a:path>
            </a:pathLst>
          </a:cu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59070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5C7E-0802-4D0C-AA95-502CE0AE0E68}"/>
              </a:ext>
            </a:extLst>
          </p:cNvPr>
          <p:cNvSpPr>
            <a:spLocks noGrp="1"/>
          </p:cNvSpPr>
          <p:nvPr>
            <p:ph type="title"/>
          </p:nvPr>
        </p:nvSpPr>
        <p:spPr>
          <a:xfrm>
            <a:off x="838200" y="365125"/>
            <a:ext cx="10515600" cy="838033"/>
          </a:xfrm>
        </p:spPr>
        <p:txBody>
          <a:bodyPr/>
          <a:lstStyle/>
          <a:p>
            <a:pPr algn="ctr"/>
            <a:r>
              <a:rPr lang="en-US" b="1" dirty="0"/>
              <a:t>Subnetting Example</a:t>
            </a:r>
            <a:endParaRPr lang="en-GB" b="1" dirty="0"/>
          </a:p>
        </p:txBody>
      </p:sp>
      <p:sp>
        <p:nvSpPr>
          <p:cNvPr id="3" name="Content Placeholder 2">
            <a:extLst>
              <a:ext uri="{FF2B5EF4-FFF2-40B4-BE49-F238E27FC236}">
                <a16:creationId xmlns:a16="http://schemas.microsoft.com/office/drawing/2014/main" id="{85639EC7-EA2A-4E25-A80C-65E057D07660}"/>
              </a:ext>
            </a:extLst>
          </p:cNvPr>
          <p:cNvSpPr>
            <a:spLocks noGrp="1"/>
          </p:cNvSpPr>
          <p:nvPr>
            <p:ph idx="1"/>
          </p:nvPr>
        </p:nvSpPr>
        <p:spPr>
          <a:xfrm>
            <a:off x="838200" y="1203158"/>
            <a:ext cx="10515600" cy="4973805"/>
          </a:xfrm>
        </p:spPr>
        <p:txBody>
          <a:bodyPr/>
          <a:lstStyle/>
          <a:p>
            <a:pPr marL="0" indent="0" algn="just">
              <a:buNone/>
            </a:pPr>
            <a:r>
              <a:rPr lang="en-US" sz="2600" b="1" dirty="0">
                <a:latin typeface="Times New Roman" panose="02020603050405020304" pitchFamily="18" charset="0"/>
                <a:cs typeface="Times New Roman" panose="02020603050405020304" pitchFamily="18" charset="0"/>
              </a:rPr>
              <a:t>Let us now list the Network Id, Subnet Mask, Host ID range, usable hosts and broadcast ID</a:t>
            </a:r>
          </a:p>
          <a:p>
            <a:pPr marL="0" indent="0" algn="just">
              <a:buNone/>
            </a:pPr>
            <a:endParaRPr lang="en-US" sz="26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lgn="just">
              <a:buNone/>
            </a:pPr>
            <a:r>
              <a:rPr lang="en-US" sz="2600" b="1" dirty="0">
                <a:latin typeface="Times New Roman" panose="02020603050405020304" pitchFamily="18" charset="0"/>
                <a:cs typeface="Times New Roman" panose="02020603050405020304" pitchFamily="18" charset="0"/>
              </a:rPr>
              <a:t>You can now assign any three networks to the school. Note that the networks need a router to communicate to each other.</a:t>
            </a:r>
            <a:endParaRPr lang="en-GB" sz="2600" b="1" dirty="0">
              <a:latin typeface="Times New Roman" panose="02020603050405020304" pitchFamily="18" charset="0"/>
              <a:cs typeface="Times New Roman" panose="02020603050405020304" pitchFamily="18" charset="0"/>
            </a:endParaRPr>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dirty="0"/>
          </a:p>
        </p:txBody>
      </p:sp>
      <p:graphicFrame>
        <p:nvGraphicFramePr>
          <p:cNvPr id="5" name="Table 6">
            <a:extLst>
              <a:ext uri="{FF2B5EF4-FFF2-40B4-BE49-F238E27FC236}">
                <a16:creationId xmlns:a16="http://schemas.microsoft.com/office/drawing/2014/main" id="{F0E627EC-68DA-4AEF-896F-B9AE44DCF7E1}"/>
              </a:ext>
            </a:extLst>
          </p:cNvPr>
          <p:cNvGraphicFramePr>
            <a:graphicFrameLocks noGrp="1"/>
          </p:cNvGraphicFramePr>
          <p:nvPr>
            <p:extLst>
              <p:ext uri="{D42A27DB-BD31-4B8C-83A1-F6EECF244321}">
                <p14:modId xmlns:p14="http://schemas.microsoft.com/office/powerpoint/2010/main" val="2046296825"/>
              </p:ext>
            </p:extLst>
          </p:nvPr>
        </p:nvGraphicFramePr>
        <p:xfrm>
          <a:off x="838200" y="2163455"/>
          <a:ext cx="10423359" cy="2186054"/>
        </p:xfrm>
        <a:graphic>
          <a:graphicData uri="http://schemas.openxmlformats.org/drawingml/2006/table">
            <a:tbl>
              <a:tblPr firstRow="1" bandRow="1">
                <a:tableStyleId>{5C22544A-7EE6-4342-B048-85BDC9FD1C3A}</a:tableStyleId>
              </a:tblPr>
              <a:tblGrid>
                <a:gridCol w="2084672">
                  <a:extLst>
                    <a:ext uri="{9D8B030D-6E8A-4147-A177-3AD203B41FA5}">
                      <a16:colId xmlns:a16="http://schemas.microsoft.com/office/drawing/2014/main" val="3554392717"/>
                    </a:ext>
                  </a:extLst>
                </a:gridCol>
                <a:gridCol w="1308748">
                  <a:extLst>
                    <a:ext uri="{9D8B030D-6E8A-4147-A177-3AD203B41FA5}">
                      <a16:colId xmlns:a16="http://schemas.microsoft.com/office/drawing/2014/main" val="3275072408"/>
                    </a:ext>
                  </a:extLst>
                </a:gridCol>
                <a:gridCol w="3189458">
                  <a:extLst>
                    <a:ext uri="{9D8B030D-6E8A-4147-A177-3AD203B41FA5}">
                      <a16:colId xmlns:a16="http://schemas.microsoft.com/office/drawing/2014/main" val="2359935844"/>
                    </a:ext>
                  </a:extLst>
                </a:gridCol>
                <a:gridCol w="1755809">
                  <a:extLst>
                    <a:ext uri="{9D8B030D-6E8A-4147-A177-3AD203B41FA5}">
                      <a16:colId xmlns:a16="http://schemas.microsoft.com/office/drawing/2014/main" val="3049689057"/>
                    </a:ext>
                  </a:extLst>
                </a:gridCol>
                <a:gridCol w="2084672">
                  <a:extLst>
                    <a:ext uri="{9D8B030D-6E8A-4147-A177-3AD203B41FA5}">
                      <a16:colId xmlns:a16="http://schemas.microsoft.com/office/drawing/2014/main" val="3031171688"/>
                    </a:ext>
                  </a:extLst>
                </a:gridCol>
              </a:tblGrid>
              <a:tr h="641749">
                <a:tc>
                  <a:txBody>
                    <a:bodyPr/>
                    <a:lstStyle/>
                    <a:p>
                      <a:r>
                        <a:rPr lang="en-US" dirty="0"/>
                        <a:t>Network ID</a:t>
                      </a:r>
                      <a:endParaRPr lang="en-GB" dirty="0"/>
                    </a:p>
                  </a:txBody>
                  <a:tcPr/>
                </a:tc>
                <a:tc>
                  <a:txBody>
                    <a:bodyPr/>
                    <a:lstStyle/>
                    <a:p>
                      <a:r>
                        <a:rPr lang="en-US" dirty="0"/>
                        <a:t>Subnet Mask</a:t>
                      </a:r>
                      <a:endParaRPr lang="en-GB" dirty="0"/>
                    </a:p>
                  </a:txBody>
                  <a:tcPr/>
                </a:tc>
                <a:tc>
                  <a:txBody>
                    <a:bodyPr/>
                    <a:lstStyle/>
                    <a:p>
                      <a:r>
                        <a:rPr lang="en-US" dirty="0"/>
                        <a:t>Host ID Range</a:t>
                      </a:r>
                      <a:endParaRPr lang="en-GB" dirty="0"/>
                    </a:p>
                  </a:txBody>
                  <a:tcPr/>
                </a:tc>
                <a:tc>
                  <a:txBody>
                    <a:bodyPr/>
                    <a:lstStyle/>
                    <a:p>
                      <a:r>
                        <a:rPr lang="en-US" dirty="0"/>
                        <a:t># of Usable Hosts</a:t>
                      </a:r>
                      <a:endParaRPr lang="en-GB" dirty="0"/>
                    </a:p>
                  </a:txBody>
                  <a:tcPr/>
                </a:tc>
                <a:tc>
                  <a:txBody>
                    <a:bodyPr/>
                    <a:lstStyle/>
                    <a:p>
                      <a:r>
                        <a:rPr lang="en-US" dirty="0"/>
                        <a:t>Broadcast ID</a:t>
                      </a:r>
                      <a:endParaRPr lang="en-GB" dirty="0"/>
                    </a:p>
                  </a:txBody>
                  <a:tcPr/>
                </a:tc>
                <a:extLst>
                  <a:ext uri="{0D108BD9-81ED-4DB2-BD59-A6C34878D82A}">
                    <a16:rowId xmlns:a16="http://schemas.microsoft.com/office/drawing/2014/main" val="2162794288"/>
                  </a:ext>
                </a:extLst>
              </a:tr>
              <a:tr h="428884">
                <a:tc>
                  <a:txBody>
                    <a:bodyPr/>
                    <a:lstStyle/>
                    <a:p>
                      <a:r>
                        <a:rPr lang="en-US" dirty="0"/>
                        <a:t>192.168.4.</a:t>
                      </a:r>
                      <a:r>
                        <a:rPr lang="en-US" b="1" dirty="0">
                          <a:solidFill>
                            <a:srgbClr val="FF0000"/>
                          </a:solidFill>
                        </a:rPr>
                        <a:t>0</a:t>
                      </a:r>
                      <a:endParaRPr lang="en-GB" b="1" dirty="0">
                        <a:solidFill>
                          <a:srgbClr val="FF0000"/>
                        </a:solidFill>
                      </a:endParaRPr>
                    </a:p>
                  </a:txBody>
                  <a:tcPr/>
                </a:tc>
                <a:tc>
                  <a:txBody>
                    <a:bodyPr/>
                    <a:lstStyle/>
                    <a:p>
                      <a:pPr algn="ctr"/>
                      <a:r>
                        <a:rPr lang="en-US" dirty="0"/>
                        <a:t>/26</a:t>
                      </a:r>
                      <a:endParaRPr lang="en-GB" dirty="0"/>
                    </a:p>
                  </a:txBody>
                  <a:tcPr/>
                </a:tc>
                <a:tc>
                  <a:txBody>
                    <a:bodyPr/>
                    <a:lstStyle/>
                    <a:p>
                      <a:r>
                        <a:rPr lang="en-US" dirty="0"/>
                        <a:t>192.168.4.1-192.168.4.62</a:t>
                      </a:r>
                      <a:endParaRPr lang="en-GB" dirty="0"/>
                    </a:p>
                  </a:txBody>
                  <a:tcPr/>
                </a:tc>
                <a:tc>
                  <a:txBody>
                    <a:bodyPr/>
                    <a:lstStyle/>
                    <a:p>
                      <a:pPr algn="ctr"/>
                      <a:r>
                        <a:rPr lang="en-US" dirty="0"/>
                        <a:t>62</a:t>
                      </a:r>
                      <a:endParaRPr lang="en-GB" dirty="0"/>
                    </a:p>
                  </a:txBody>
                  <a:tcPr/>
                </a:tc>
                <a:tc>
                  <a:txBody>
                    <a:bodyPr/>
                    <a:lstStyle/>
                    <a:p>
                      <a:r>
                        <a:rPr lang="en-US" dirty="0"/>
                        <a:t>192.168.4.63</a:t>
                      </a:r>
                      <a:endParaRPr lang="en-GB" dirty="0"/>
                    </a:p>
                  </a:txBody>
                  <a:tcPr/>
                </a:tc>
                <a:extLst>
                  <a:ext uri="{0D108BD9-81ED-4DB2-BD59-A6C34878D82A}">
                    <a16:rowId xmlns:a16="http://schemas.microsoft.com/office/drawing/2014/main" val="1707398004"/>
                  </a:ext>
                </a:extLst>
              </a:tr>
              <a:tr h="371807">
                <a:tc>
                  <a:txBody>
                    <a:bodyPr/>
                    <a:lstStyle/>
                    <a:p>
                      <a:r>
                        <a:rPr lang="en-US" dirty="0"/>
                        <a:t>192.168.4.</a:t>
                      </a:r>
                      <a:r>
                        <a:rPr lang="en-US" b="1" dirty="0">
                          <a:solidFill>
                            <a:srgbClr val="FF0000"/>
                          </a:solidFill>
                        </a:rPr>
                        <a:t>64</a:t>
                      </a:r>
                      <a:endParaRPr lang="en-GB" b="1" dirty="0">
                        <a:solidFill>
                          <a:srgbClr val="FF0000"/>
                        </a:solidFill>
                      </a:endParaRPr>
                    </a:p>
                  </a:txBody>
                  <a:tcPr/>
                </a:tc>
                <a:tc>
                  <a:txBody>
                    <a:bodyPr/>
                    <a:lstStyle/>
                    <a:p>
                      <a:pPr algn="ctr"/>
                      <a:r>
                        <a:rPr lang="en-US" dirty="0"/>
                        <a:t>/26</a:t>
                      </a:r>
                      <a:endParaRPr lang="en-GB" dirty="0"/>
                    </a:p>
                  </a:txBody>
                  <a:tcPr/>
                </a:tc>
                <a:tc>
                  <a:txBody>
                    <a:bodyPr/>
                    <a:lstStyle/>
                    <a:p>
                      <a:r>
                        <a:rPr lang="en-US" dirty="0"/>
                        <a:t>192.168.4.65-192.168.4.126</a:t>
                      </a:r>
                      <a:endParaRPr lang="en-GB" dirty="0"/>
                    </a:p>
                  </a:txBody>
                  <a:tcPr/>
                </a:tc>
                <a:tc>
                  <a:txBody>
                    <a:bodyPr/>
                    <a:lstStyle/>
                    <a:p>
                      <a:pPr algn="ctr"/>
                      <a:r>
                        <a:rPr lang="en-US" dirty="0"/>
                        <a:t>62</a:t>
                      </a:r>
                      <a:endParaRPr lang="en-GB" dirty="0"/>
                    </a:p>
                  </a:txBody>
                  <a:tcPr/>
                </a:tc>
                <a:tc>
                  <a:txBody>
                    <a:bodyPr/>
                    <a:lstStyle/>
                    <a:p>
                      <a:r>
                        <a:rPr lang="en-US" dirty="0"/>
                        <a:t>192.168.4.127</a:t>
                      </a:r>
                      <a:endParaRPr lang="en-GB" dirty="0"/>
                    </a:p>
                  </a:txBody>
                  <a:tcPr/>
                </a:tc>
                <a:extLst>
                  <a:ext uri="{0D108BD9-81ED-4DB2-BD59-A6C34878D82A}">
                    <a16:rowId xmlns:a16="http://schemas.microsoft.com/office/drawing/2014/main" val="3899400541"/>
                  </a:ext>
                </a:extLst>
              </a:tr>
              <a:tr h="371807">
                <a:tc>
                  <a:txBody>
                    <a:bodyPr/>
                    <a:lstStyle/>
                    <a:p>
                      <a:r>
                        <a:rPr lang="en-US" dirty="0"/>
                        <a:t>192.168.4.</a:t>
                      </a:r>
                      <a:r>
                        <a:rPr lang="en-US" b="1" dirty="0">
                          <a:solidFill>
                            <a:srgbClr val="FF0000"/>
                          </a:solidFill>
                        </a:rPr>
                        <a:t>128</a:t>
                      </a:r>
                      <a:endParaRPr lang="en-GB" b="1" dirty="0">
                        <a:solidFill>
                          <a:srgbClr val="FF0000"/>
                        </a:solidFill>
                      </a:endParaRPr>
                    </a:p>
                  </a:txBody>
                  <a:tcPr/>
                </a:tc>
                <a:tc>
                  <a:txBody>
                    <a:bodyPr/>
                    <a:lstStyle/>
                    <a:p>
                      <a:pPr algn="ctr"/>
                      <a:r>
                        <a:rPr lang="en-US" dirty="0"/>
                        <a:t>/26</a:t>
                      </a:r>
                      <a:endParaRPr lang="en-GB" dirty="0"/>
                    </a:p>
                  </a:txBody>
                  <a:tcPr/>
                </a:tc>
                <a:tc>
                  <a:txBody>
                    <a:bodyPr/>
                    <a:lstStyle/>
                    <a:p>
                      <a:r>
                        <a:rPr lang="en-US" dirty="0"/>
                        <a:t>192.168.4.129-192.168.4.190</a:t>
                      </a:r>
                      <a:endParaRPr lang="en-GB" dirty="0"/>
                    </a:p>
                  </a:txBody>
                  <a:tcPr/>
                </a:tc>
                <a:tc>
                  <a:txBody>
                    <a:bodyPr/>
                    <a:lstStyle/>
                    <a:p>
                      <a:pPr algn="ctr"/>
                      <a:r>
                        <a:rPr lang="en-US" dirty="0"/>
                        <a:t>62</a:t>
                      </a:r>
                      <a:endParaRPr lang="en-GB" dirty="0"/>
                    </a:p>
                  </a:txBody>
                  <a:tcPr/>
                </a:tc>
                <a:tc>
                  <a:txBody>
                    <a:bodyPr/>
                    <a:lstStyle/>
                    <a:p>
                      <a:r>
                        <a:rPr lang="en-US" dirty="0"/>
                        <a:t>192.168.4.191</a:t>
                      </a:r>
                      <a:endParaRPr lang="en-GB" dirty="0"/>
                    </a:p>
                  </a:txBody>
                  <a:tcPr/>
                </a:tc>
                <a:extLst>
                  <a:ext uri="{0D108BD9-81ED-4DB2-BD59-A6C34878D82A}">
                    <a16:rowId xmlns:a16="http://schemas.microsoft.com/office/drawing/2014/main" val="1434255467"/>
                  </a:ext>
                </a:extLst>
              </a:tr>
              <a:tr h="371807">
                <a:tc>
                  <a:txBody>
                    <a:bodyPr/>
                    <a:lstStyle/>
                    <a:p>
                      <a:r>
                        <a:rPr lang="en-US" dirty="0"/>
                        <a:t>192.168.4.</a:t>
                      </a:r>
                      <a:r>
                        <a:rPr lang="en-US" b="1" dirty="0">
                          <a:solidFill>
                            <a:srgbClr val="FF0000"/>
                          </a:solidFill>
                        </a:rPr>
                        <a:t>192</a:t>
                      </a:r>
                      <a:endParaRPr lang="en-GB" b="1" dirty="0">
                        <a:solidFill>
                          <a:srgbClr val="FF0000"/>
                        </a:solidFill>
                      </a:endParaRPr>
                    </a:p>
                  </a:txBody>
                  <a:tcPr/>
                </a:tc>
                <a:tc>
                  <a:txBody>
                    <a:bodyPr/>
                    <a:lstStyle/>
                    <a:p>
                      <a:pPr algn="ctr"/>
                      <a:r>
                        <a:rPr lang="en-US" dirty="0"/>
                        <a:t>/26</a:t>
                      </a:r>
                      <a:endParaRPr lang="en-GB" dirty="0"/>
                    </a:p>
                  </a:txBody>
                  <a:tcPr/>
                </a:tc>
                <a:tc>
                  <a:txBody>
                    <a:bodyPr/>
                    <a:lstStyle/>
                    <a:p>
                      <a:r>
                        <a:rPr lang="en-US" dirty="0"/>
                        <a:t>192.168.4.193-192.168.4.254</a:t>
                      </a:r>
                      <a:endParaRPr lang="en-GB" dirty="0"/>
                    </a:p>
                  </a:txBody>
                  <a:tcPr/>
                </a:tc>
                <a:tc>
                  <a:txBody>
                    <a:bodyPr/>
                    <a:lstStyle/>
                    <a:p>
                      <a:pPr algn="ctr"/>
                      <a:r>
                        <a:rPr lang="en-US" dirty="0"/>
                        <a:t>62</a:t>
                      </a:r>
                      <a:endParaRPr lang="en-GB" dirty="0"/>
                    </a:p>
                  </a:txBody>
                  <a:tcPr/>
                </a:tc>
                <a:tc>
                  <a:txBody>
                    <a:bodyPr/>
                    <a:lstStyle/>
                    <a:p>
                      <a:r>
                        <a:rPr lang="en-US" dirty="0"/>
                        <a:t>192.168.1.255</a:t>
                      </a:r>
                      <a:endParaRPr lang="en-GB" dirty="0"/>
                    </a:p>
                  </a:txBody>
                  <a:tcPr/>
                </a:tc>
                <a:extLst>
                  <a:ext uri="{0D108BD9-81ED-4DB2-BD59-A6C34878D82A}">
                    <a16:rowId xmlns:a16="http://schemas.microsoft.com/office/drawing/2014/main" val="2656349472"/>
                  </a:ext>
                </a:extLst>
              </a:tr>
            </a:tbl>
          </a:graphicData>
        </a:graphic>
      </p:graphicFrame>
    </p:spTree>
    <p:extLst>
      <p:ext uri="{BB962C8B-B14F-4D97-AF65-F5344CB8AC3E}">
        <p14:creationId xmlns:p14="http://schemas.microsoft.com/office/powerpoint/2010/main" val="64092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5C7E-0802-4D0C-AA95-502CE0AE0E68}"/>
              </a:ext>
            </a:extLst>
          </p:cNvPr>
          <p:cNvSpPr>
            <a:spLocks noGrp="1"/>
          </p:cNvSpPr>
          <p:nvPr>
            <p:ph type="title"/>
          </p:nvPr>
        </p:nvSpPr>
        <p:spPr>
          <a:xfrm>
            <a:off x="838200" y="365125"/>
            <a:ext cx="10515600" cy="838033"/>
          </a:xfrm>
        </p:spPr>
        <p:txBody>
          <a:bodyPr/>
          <a:lstStyle/>
          <a:p>
            <a:pPr algn="ctr"/>
            <a:r>
              <a:rPr lang="en-US" b="1" dirty="0"/>
              <a:t>Subnetting Example</a:t>
            </a:r>
            <a:endParaRPr lang="en-GB" b="1" dirty="0"/>
          </a:p>
        </p:txBody>
      </p:sp>
      <p:sp>
        <p:nvSpPr>
          <p:cNvPr id="3" name="Content Placeholder 2">
            <a:extLst>
              <a:ext uri="{FF2B5EF4-FFF2-40B4-BE49-F238E27FC236}">
                <a16:creationId xmlns:a16="http://schemas.microsoft.com/office/drawing/2014/main" id="{85639EC7-EA2A-4E25-A80C-65E057D07660}"/>
              </a:ext>
            </a:extLst>
          </p:cNvPr>
          <p:cNvSpPr>
            <a:spLocks noGrp="1"/>
          </p:cNvSpPr>
          <p:nvPr>
            <p:ph idx="1"/>
          </p:nvPr>
        </p:nvSpPr>
        <p:spPr>
          <a:xfrm>
            <a:off x="838200" y="1328286"/>
            <a:ext cx="10515600" cy="4848677"/>
          </a:xfrm>
        </p:spPr>
        <p:txBody>
          <a:bodyPr/>
          <a:lstStyle/>
          <a:p>
            <a:pPr marL="0" indent="0" algn="ctr">
              <a:buNone/>
            </a:pPr>
            <a:r>
              <a:rPr lang="en-GB" b="1" dirty="0"/>
              <a:t>Question</a:t>
            </a:r>
          </a:p>
          <a:p>
            <a:pPr marL="0" indent="0" algn="just">
              <a:buNone/>
            </a:pPr>
            <a:r>
              <a:rPr lang="en-GB" dirty="0"/>
              <a:t>Using the IP address 192.168.254.0, create ten separate networks or subnets for the organization. For each subnet, list the Network ID, subnet mask, range of usable Host IDs, and Broadcast ID.</a:t>
            </a:r>
          </a:p>
          <a:p>
            <a:pPr marL="0" indent="0" algn="ctr">
              <a:buNone/>
            </a:pPr>
            <a:r>
              <a:rPr lang="en-GB" u="sng" dirty="0">
                <a:solidFill>
                  <a:srgbClr val="FF0000"/>
                </a:solidFill>
              </a:rPr>
              <a:t>Solution</a:t>
            </a:r>
          </a:p>
          <a:p>
            <a:pPr marL="0" indent="0" algn="just">
              <a:buNone/>
            </a:pPr>
            <a:r>
              <a:rPr lang="en-GB" dirty="0"/>
              <a:t>The default subnet </a:t>
            </a:r>
            <a:r>
              <a:rPr lang="en-GB" dirty="0" err="1"/>
              <a:t>maks</a:t>
            </a:r>
            <a:r>
              <a:rPr lang="en-GB" dirty="0"/>
              <a:t> is 255.255.255.0 since this is a class C. Our IP address can be written as </a:t>
            </a:r>
          </a:p>
          <a:p>
            <a:pPr marL="0" indent="0" algn="ctr">
              <a:buNone/>
            </a:pPr>
            <a:r>
              <a:rPr lang="en-GB" b="1" dirty="0"/>
              <a:t>192.168.254.0 /24</a:t>
            </a:r>
          </a:p>
        </p:txBody>
      </p:sp>
    </p:spTree>
    <p:extLst>
      <p:ext uri="{BB962C8B-B14F-4D97-AF65-F5344CB8AC3E}">
        <p14:creationId xmlns:p14="http://schemas.microsoft.com/office/powerpoint/2010/main" val="863687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5C7E-0802-4D0C-AA95-502CE0AE0E68}"/>
              </a:ext>
            </a:extLst>
          </p:cNvPr>
          <p:cNvSpPr>
            <a:spLocks noGrp="1"/>
          </p:cNvSpPr>
          <p:nvPr>
            <p:ph type="title"/>
          </p:nvPr>
        </p:nvSpPr>
        <p:spPr>
          <a:xfrm>
            <a:off x="838200" y="365125"/>
            <a:ext cx="10515600" cy="838033"/>
          </a:xfrm>
        </p:spPr>
        <p:txBody>
          <a:bodyPr/>
          <a:lstStyle/>
          <a:p>
            <a:pPr algn="ctr"/>
            <a:r>
              <a:rPr lang="en-US" b="1" dirty="0"/>
              <a:t>Subnetting Example</a:t>
            </a:r>
            <a:endParaRPr lang="en-GB" b="1" dirty="0"/>
          </a:p>
        </p:txBody>
      </p:sp>
      <p:sp>
        <p:nvSpPr>
          <p:cNvPr id="3" name="Content Placeholder 2">
            <a:extLst>
              <a:ext uri="{FF2B5EF4-FFF2-40B4-BE49-F238E27FC236}">
                <a16:creationId xmlns:a16="http://schemas.microsoft.com/office/drawing/2014/main" id="{85639EC7-EA2A-4E25-A80C-65E057D07660}"/>
              </a:ext>
            </a:extLst>
          </p:cNvPr>
          <p:cNvSpPr>
            <a:spLocks noGrp="1"/>
          </p:cNvSpPr>
          <p:nvPr>
            <p:ph idx="1"/>
          </p:nvPr>
        </p:nvSpPr>
        <p:spPr>
          <a:xfrm>
            <a:off x="838200" y="1328286"/>
            <a:ext cx="10515600" cy="4848677"/>
          </a:xfrm>
        </p:spPr>
        <p:txBody>
          <a:bodyPr/>
          <a:lstStyle/>
          <a:p>
            <a:pPr marL="0" indent="0" algn="ctr">
              <a:buNone/>
            </a:pPr>
            <a:r>
              <a:rPr lang="en-US" b="1" dirty="0"/>
              <a:t>W</a:t>
            </a:r>
            <a:r>
              <a:rPr lang="en-GB" b="1" dirty="0"/>
              <a:t>e now use our subnetting table below;</a:t>
            </a:r>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b="1" dirty="0"/>
          </a:p>
          <a:p>
            <a:pPr marL="0" indent="0" algn="just">
              <a:buNone/>
            </a:pPr>
            <a:r>
              <a:rPr lang="en-GB" b="1" dirty="0"/>
              <a:t>Subnet – The number of possible subnets or networks </a:t>
            </a:r>
          </a:p>
          <a:p>
            <a:pPr marL="0" indent="0" algn="just">
              <a:buNone/>
            </a:pPr>
            <a:r>
              <a:rPr lang="en-GB" b="1" dirty="0"/>
              <a:t>Host- The number of host IDs or hosts per subnet or network</a:t>
            </a:r>
          </a:p>
          <a:p>
            <a:pPr marL="0" indent="0" algn="just">
              <a:buNone/>
            </a:pPr>
            <a:r>
              <a:rPr lang="en-GB" b="1" dirty="0"/>
              <a:t>Subnet mask starting with the default subnet mask</a:t>
            </a:r>
          </a:p>
          <a:p>
            <a:pPr marL="0" indent="0" algn="ctr">
              <a:buNone/>
            </a:pPr>
            <a:endParaRPr lang="en-GB" dirty="0"/>
          </a:p>
        </p:txBody>
      </p:sp>
      <p:graphicFrame>
        <p:nvGraphicFramePr>
          <p:cNvPr id="4" name="Table 4">
            <a:extLst>
              <a:ext uri="{FF2B5EF4-FFF2-40B4-BE49-F238E27FC236}">
                <a16:creationId xmlns:a16="http://schemas.microsoft.com/office/drawing/2014/main" id="{30BE2E62-3946-445A-B2CC-965622DEC621}"/>
              </a:ext>
            </a:extLst>
          </p:cNvPr>
          <p:cNvGraphicFramePr>
            <a:graphicFrameLocks noGrp="1"/>
          </p:cNvGraphicFramePr>
          <p:nvPr/>
        </p:nvGraphicFramePr>
        <p:xfrm>
          <a:off x="838200" y="1970951"/>
          <a:ext cx="10515600" cy="1988898"/>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3438845132"/>
                    </a:ext>
                  </a:extLst>
                </a:gridCol>
                <a:gridCol w="1051560">
                  <a:extLst>
                    <a:ext uri="{9D8B030D-6E8A-4147-A177-3AD203B41FA5}">
                      <a16:colId xmlns:a16="http://schemas.microsoft.com/office/drawing/2014/main" val="305061997"/>
                    </a:ext>
                  </a:extLst>
                </a:gridCol>
                <a:gridCol w="1051560">
                  <a:extLst>
                    <a:ext uri="{9D8B030D-6E8A-4147-A177-3AD203B41FA5}">
                      <a16:colId xmlns:a16="http://schemas.microsoft.com/office/drawing/2014/main" val="3418528327"/>
                    </a:ext>
                  </a:extLst>
                </a:gridCol>
                <a:gridCol w="1051560">
                  <a:extLst>
                    <a:ext uri="{9D8B030D-6E8A-4147-A177-3AD203B41FA5}">
                      <a16:colId xmlns:a16="http://schemas.microsoft.com/office/drawing/2014/main" val="3633129586"/>
                    </a:ext>
                  </a:extLst>
                </a:gridCol>
                <a:gridCol w="1051560">
                  <a:extLst>
                    <a:ext uri="{9D8B030D-6E8A-4147-A177-3AD203B41FA5}">
                      <a16:colId xmlns:a16="http://schemas.microsoft.com/office/drawing/2014/main" val="663808381"/>
                    </a:ext>
                  </a:extLst>
                </a:gridCol>
                <a:gridCol w="1051560">
                  <a:extLst>
                    <a:ext uri="{9D8B030D-6E8A-4147-A177-3AD203B41FA5}">
                      <a16:colId xmlns:a16="http://schemas.microsoft.com/office/drawing/2014/main" val="3349976959"/>
                    </a:ext>
                  </a:extLst>
                </a:gridCol>
                <a:gridCol w="1051560">
                  <a:extLst>
                    <a:ext uri="{9D8B030D-6E8A-4147-A177-3AD203B41FA5}">
                      <a16:colId xmlns:a16="http://schemas.microsoft.com/office/drawing/2014/main" val="1889669930"/>
                    </a:ext>
                  </a:extLst>
                </a:gridCol>
                <a:gridCol w="1051560">
                  <a:extLst>
                    <a:ext uri="{9D8B030D-6E8A-4147-A177-3AD203B41FA5}">
                      <a16:colId xmlns:a16="http://schemas.microsoft.com/office/drawing/2014/main" val="3888585701"/>
                    </a:ext>
                  </a:extLst>
                </a:gridCol>
                <a:gridCol w="1051560">
                  <a:extLst>
                    <a:ext uri="{9D8B030D-6E8A-4147-A177-3AD203B41FA5}">
                      <a16:colId xmlns:a16="http://schemas.microsoft.com/office/drawing/2014/main" val="1532482086"/>
                    </a:ext>
                  </a:extLst>
                </a:gridCol>
                <a:gridCol w="1051560">
                  <a:extLst>
                    <a:ext uri="{9D8B030D-6E8A-4147-A177-3AD203B41FA5}">
                      <a16:colId xmlns:a16="http://schemas.microsoft.com/office/drawing/2014/main" val="1283970024"/>
                    </a:ext>
                  </a:extLst>
                </a:gridCol>
              </a:tblGrid>
              <a:tr h="759022">
                <a:tc>
                  <a:txBody>
                    <a:bodyPr/>
                    <a:lstStyle/>
                    <a:p>
                      <a:r>
                        <a:rPr lang="en-US" sz="2200" b="1" dirty="0"/>
                        <a:t>Subnet</a:t>
                      </a:r>
                      <a:endParaRPr lang="en-GB" sz="2200" b="1" dirty="0"/>
                    </a:p>
                  </a:txBody>
                  <a:tcPr marL="112017" marR="112017" marT="56009" marB="56009"/>
                </a:tc>
                <a:tc>
                  <a:txBody>
                    <a:bodyPr/>
                    <a:lstStyle/>
                    <a:p>
                      <a:pPr algn="ctr"/>
                      <a:r>
                        <a:rPr lang="en-US" sz="2200" dirty="0"/>
                        <a:t>1</a:t>
                      </a:r>
                      <a:endParaRPr lang="en-GB" sz="2200" dirty="0"/>
                    </a:p>
                  </a:txBody>
                  <a:tcPr marL="112017" marR="112017" marT="56009" marB="56009"/>
                </a:tc>
                <a:tc>
                  <a:txBody>
                    <a:bodyPr/>
                    <a:lstStyle/>
                    <a:p>
                      <a:pPr algn="ctr"/>
                      <a:r>
                        <a:rPr lang="en-US" sz="2200" dirty="0"/>
                        <a:t>2</a:t>
                      </a:r>
                      <a:endParaRPr lang="en-GB" sz="2200" dirty="0"/>
                    </a:p>
                  </a:txBody>
                  <a:tcPr marL="112017" marR="112017" marT="56009" marB="56009"/>
                </a:tc>
                <a:tc>
                  <a:txBody>
                    <a:bodyPr/>
                    <a:lstStyle/>
                    <a:p>
                      <a:pPr algn="ctr"/>
                      <a:r>
                        <a:rPr lang="en-US" sz="2200" dirty="0"/>
                        <a:t>4</a:t>
                      </a:r>
                      <a:endParaRPr lang="en-GB" sz="2200" dirty="0"/>
                    </a:p>
                  </a:txBody>
                  <a:tcPr marL="112017" marR="112017" marT="56009" marB="56009"/>
                </a:tc>
                <a:tc>
                  <a:txBody>
                    <a:bodyPr/>
                    <a:lstStyle/>
                    <a:p>
                      <a:pPr algn="ctr"/>
                      <a:r>
                        <a:rPr lang="en-US" sz="2200" dirty="0"/>
                        <a:t>8</a:t>
                      </a:r>
                      <a:endParaRPr lang="en-GB" sz="2200" dirty="0"/>
                    </a:p>
                  </a:txBody>
                  <a:tcPr marL="112017" marR="112017" marT="56009" marB="56009"/>
                </a:tc>
                <a:tc>
                  <a:txBody>
                    <a:bodyPr/>
                    <a:lstStyle/>
                    <a:p>
                      <a:pPr algn="ctr"/>
                      <a:r>
                        <a:rPr lang="en-US" sz="2200" dirty="0"/>
                        <a:t>16</a:t>
                      </a:r>
                      <a:endParaRPr lang="en-GB" sz="2200" dirty="0"/>
                    </a:p>
                  </a:txBody>
                  <a:tcPr marL="112017" marR="112017" marT="56009" marB="56009"/>
                </a:tc>
                <a:tc>
                  <a:txBody>
                    <a:bodyPr/>
                    <a:lstStyle/>
                    <a:p>
                      <a:pPr algn="ctr"/>
                      <a:r>
                        <a:rPr lang="en-US" sz="2200" dirty="0"/>
                        <a:t>32</a:t>
                      </a:r>
                      <a:endParaRPr lang="en-GB" sz="2200" dirty="0"/>
                    </a:p>
                  </a:txBody>
                  <a:tcPr marL="112017" marR="112017" marT="56009" marB="56009"/>
                </a:tc>
                <a:tc>
                  <a:txBody>
                    <a:bodyPr/>
                    <a:lstStyle/>
                    <a:p>
                      <a:pPr algn="ctr"/>
                      <a:r>
                        <a:rPr lang="en-US" sz="2200" dirty="0"/>
                        <a:t>64</a:t>
                      </a:r>
                      <a:endParaRPr lang="en-GB" sz="2200" dirty="0"/>
                    </a:p>
                  </a:txBody>
                  <a:tcPr marL="112017" marR="112017" marT="56009" marB="56009"/>
                </a:tc>
                <a:tc>
                  <a:txBody>
                    <a:bodyPr/>
                    <a:lstStyle/>
                    <a:p>
                      <a:pPr algn="ctr"/>
                      <a:r>
                        <a:rPr lang="en-US" sz="2200" dirty="0"/>
                        <a:t>128</a:t>
                      </a:r>
                      <a:endParaRPr lang="en-GB" sz="2200" dirty="0"/>
                    </a:p>
                  </a:txBody>
                  <a:tcPr marL="112017" marR="112017" marT="56009" marB="56009"/>
                </a:tc>
                <a:tc>
                  <a:txBody>
                    <a:bodyPr/>
                    <a:lstStyle/>
                    <a:p>
                      <a:pPr algn="ctr"/>
                      <a:r>
                        <a:rPr lang="en-US" sz="2200" dirty="0"/>
                        <a:t>256</a:t>
                      </a:r>
                      <a:endParaRPr lang="en-GB" sz="2200" dirty="0"/>
                    </a:p>
                  </a:txBody>
                  <a:tcPr marL="112017" marR="112017" marT="56009" marB="56009"/>
                </a:tc>
                <a:extLst>
                  <a:ext uri="{0D108BD9-81ED-4DB2-BD59-A6C34878D82A}">
                    <a16:rowId xmlns:a16="http://schemas.microsoft.com/office/drawing/2014/main" val="1090460622"/>
                  </a:ext>
                </a:extLst>
              </a:tr>
              <a:tr h="439751">
                <a:tc>
                  <a:txBody>
                    <a:bodyPr/>
                    <a:lstStyle/>
                    <a:p>
                      <a:r>
                        <a:rPr lang="en-US" sz="2200" b="1" dirty="0"/>
                        <a:t>Host</a:t>
                      </a:r>
                      <a:endParaRPr lang="en-GB" sz="2200" b="1" dirty="0"/>
                    </a:p>
                  </a:txBody>
                  <a:tcPr marL="112017" marR="112017" marT="56009" marB="56009"/>
                </a:tc>
                <a:tc>
                  <a:txBody>
                    <a:bodyPr/>
                    <a:lstStyle/>
                    <a:p>
                      <a:pPr algn="ctr"/>
                      <a:r>
                        <a:rPr lang="en-US" sz="2200" dirty="0"/>
                        <a:t>256</a:t>
                      </a:r>
                      <a:endParaRPr lang="en-GB" sz="2200" dirty="0"/>
                    </a:p>
                  </a:txBody>
                  <a:tcPr marL="112017" marR="112017" marT="56009" marB="56009"/>
                </a:tc>
                <a:tc>
                  <a:txBody>
                    <a:bodyPr/>
                    <a:lstStyle/>
                    <a:p>
                      <a:pPr algn="ctr"/>
                      <a:r>
                        <a:rPr lang="en-US" sz="2200" dirty="0"/>
                        <a:t>128</a:t>
                      </a:r>
                      <a:endParaRPr lang="en-GB" sz="2200" dirty="0"/>
                    </a:p>
                  </a:txBody>
                  <a:tcPr marL="112017" marR="112017" marT="56009" marB="56009"/>
                </a:tc>
                <a:tc>
                  <a:txBody>
                    <a:bodyPr/>
                    <a:lstStyle/>
                    <a:p>
                      <a:pPr algn="ctr"/>
                      <a:r>
                        <a:rPr lang="en-US" sz="2200" dirty="0"/>
                        <a:t>64</a:t>
                      </a:r>
                      <a:endParaRPr lang="en-GB" sz="2200" dirty="0"/>
                    </a:p>
                  </a:txBody>
                  <a:tcPr marL="112017" marR="112017" marT="56009" marB="56009"/>
                </a:tc>
                <a:tc>
                  <a:txBody>
                    <a:bodyPr/>
                    <a:lstStyle/>
                    <a:p>
                      <a:pPr algn="ctr"/>
                      <a:r>
                        <a:rPr lang="en-US" sz="2200" dirty="0"/>
                        <a:t>32</a:t>
                      </a:r>
                      <a:endParaRPr lang="en-GB" sz="2200" dirty="0"/>
                    </a:p>
                  </a:txBody>
                  <a:tcPr marL="112017" marR="112017" marT="56009" marB="56009"/>
                </a:tc>
                <a:tc>
                  <a:txBody>
                    <a:bodyPr/>
                    <a:lstStyle/>
                    <a:p>
                      <a:pPr algn="ctr"/>
                      <a:r>
                        <a:rPr lang="en-US" sz="2200" dirty="0"/>
                        <a:t>16</a:t>
                      </a:r>
                      <a:endParaRPr lang="en-GB" sz="2200" dirty="0"/>
                    </a:p>
                  </a:txBody>
                  <a:tcPr marL="112017" marR="112017" marT="56009" marB="56009"/>
                </a:tc>
                <a:tc>
                  <a:txBody>
                    <a:bodyPr/>
                    <a:lstStyle/>
                    <a:p>
                      <a:pPr algn="ctr"/>
                      <a:r>
                        <a:rPr lang="en-US" sz="2200" dirty="0"/>
                        <a:t>8</a:t>
                      </a:r>
                      <a:endParaRPr lang="en-GB" sz="2200" dirty="0"/>
                    </a:p>
                  </a:txBody>
                  <a:tcPr marL="112017" marR="112017" marT="56009" marB="56009"/>
                </a:tc>
                <a:tc>
                  <a:txBody>
                    <a:bodyPr/>
                    <a:lstStyle/>
                    <a:p>
                      <a:pPr algn="ctr"/>
                      <a:r>
                        <a:rPr lang="en-US" sz="2200" dirty="0"/>
                        <a:t>4</a:t>
                      </a:r>
                      <a:endParaRPr lang="en-GB" sz="2200" dirty="0"/>
                    </a:p>
                  </a:txBody>
                  <a:tcPr marL="112017" marR="112017" marT="56009" marB="56009"/>
                </a:tc>
                <a:tc>
                  <a:txBody>
                    <a:bodyPr/>
                    <a:lstStyle/>
                    <a:p>
                      <a:pPr algn="ctr"/>
                      <a:r>
                        <a:rPr lang="en-US" sz="2200" dirty="0"/>
                        <a:t>2</a:t>
                      </a:r>
                      <a:endParaRPr lang="en-GB" sz="2200" dirty="0"/>
                    </a:p>
                  </a:txBody>
                  <a:tcPr marL="112017" marR="112017" marT="56009" marB="56009"/>
                </a:tc>
                <a:tc>
                  <a:txBody>
                    <a:bodyPr/>
                    <a:lstStyle/>
                    <a:p>
                      <a:pPr algn="ctr"/>
                      <a:r>
                        <a:rPr lang="en-US" sz="2200" dirty="0"/>
                        <a:t>1</a:t>
                      </a:r>
                      <a:endParaRPr lang="en-GB" sz="2200" dirty="0"/>
                    </a:p>
                  </a:txBody>
                  <a:tcPr marL="112017" marR="112017" marT="56009" marB="56009"/>
                </a:tc>
                <a:extLst>
                  <a:ext uri="{0D108BD9-81ED-4DB2-BD59-A6C34878D82A}">
                    <a16:rowId xmlns:a16="http://schemas.microsoft.com/office/drawing/2014/main" val="70102124"/>
                  </a:ext>
                </a:extLst>
              </a:tr>
              <a:tr h="439751">
                <a:tc>
                  <a:txBody>
                    <a:bodyPr/>
                    <a:lstStyle/>
                    <a:p>
                      <a:r>
                        <a:rPr lang="en-US" sz="2200" b="1" dirty="0"/>
                        <a:t>Subnet Mask</a:t>
                      </a:r>
                      <a:endParaRPr lang="en-GB" sz="2200" b="1" dirty="0"/>
                    </a:p>
                  </a:txBody>
                  <a:tcPr marL="112017" marR="112017" marT="56009" marB="56009"/>
                </a:tc>
                <a:tc>
                  <a:txBody>
                    <a:bodyPr/>
                    <a:lstStyle/>
                    <a:p>
                      <a:pPr algn="ctr"/>
                      <a:r>
                        <a:rPr lang="en-US" sz="2200" dirty="0"/>
                        <a:t>/24</a:t>
                      </a:r>
                      <a:endParaRPr lang="en-GB" sz="2200" dirty="0"/>
                    </a:p>
                  </a:txBody>
                  <a:tcPr marL="112017" marR="112017" marT="56009" marB="56009"/>
                </a:tc>
                <a:tc>
                  <a:txBody>
                    <a:bodyPr/>
                    <a:lstStyle/>
                    <a:p>
                      <a:pPr algn="ctr"/>
                      <a:r>
                        <a:rPr lang="en-US" sz="2200" dirty="0"/>
                        <a:t>/25</a:t>
                      </a:r>
                      <a:endParaRPr lang="en-GB" sz="2200" dirty="0"/>
                    </a:p>
                  </a:txBody>
                  <a:tcPr marL="112017" marR="112017" marT="56009" marB="56009"/>
                </a:tc>
                <a:tc>
                  <a:txBody>
                    <a:bodyPr/>
                    <a:lstStyle/>
                    <a:p>
                      <a:pPr algn="ctr"/>
                      <a:r>
                        <a:rPr lang="en-US" sz="2200" dirty="0"/>
                        <a:t>/26</a:t>
                      </a:r>
                      <a:endParaRPr lang="en-GB" sz="2200" dirty="0"/>
                    </a:p>
                  </a:txBody>
                  <a:tcPr marL="112017" marR="112017" marT="56009" marB="56009"/>
                </a:tc>
                <a:tc>
                  <a:txBody>
                    <a:bodyPr/>
                    <a:lstStyle/>
                    <a:p>
                      <a:pPr algn="ctr"/>
                      <a:r>
                        <a:rPr lang="en-US" sz="2200" dirty="0"/>
                        <a:t>/27</a:t>
                      </a:r>
                      <a:endParaRPr lang="en-GB" sz="2200" dirty="0"/>
                    </a:p>
                  </a:txBody>
                  <a:tcPr marL="112017" marR="112017" marT="56009" marB="56009"/>
                </a:tc>
                <a:tc>
                  <a:txBody>
                    <a:bodyPr/>
                    <a:lstStyle/>
                    <a:p>
                      <a:pPr algn="ctr"/>
                      <a:r>
                        <a:rPr lang="en-US" sz="2200" dirty="0"/>
                        <a:t>/28</a:t>
                      </a:r>
                      <a:endParaRPr lang="en-GB" sz="2200" dirty="0"/>
                    </a:p>
                  </a:txBody>
                  <a:tcPr marL="112017" marR="112017" marT="56009" marB="56009"/>
                </a:tc>
                <a:tc>
                  <a:txBody>
                    <a:bodyPr/>
                    <a:lstStyle/>
                    <a:p>
                      <a:pPr algn="ctr"/>
                      <a:r>
                        <a:rPr lang="en-US" sz="2200" dirty="0"/>
                        <a:t>/29</a:t>
                      </a:r>
                      <a:endParaRPr lang="en-GB" sz="2200" dirty="0"/>
                    </a:p>
                  </a:txBody>
                  <a:tcPr marL="112017" marR="112017" marT="56009" marB="56009"/>
                </a:tc>
                <a:tc>
                  <a:txBody>
                    <a:bodyPr/>
                    <a:lstStyle/>
                    <a:p>
                      <a:pPr algn="ctr"/>
                      <a:r>
                        <a:rPr lang="en-US" sz="2200" dirty="0"/>
                        <a:t>/30</a:t>
                      </a:r>
                      <a:endParaRPr lang="en-GB" sz="2200" dirty="0"/>
                    </a:p>
                  </a:txBody>
                  <a:tcPr marL="112017" marR="112017" marT="56009" marB="56009"/>
                </a:tc>
                <a:tc>
                  <a:txBody>
                    <a:bodyPr/>
                    <a:lstStyle/>
                    <a:p>
                      <a:pPr algn="ctr"/>
                      <a:r>
                        <a:rPr lang="en-US" sz="2200" dirty="0"/>
                        <a:t>/31</a:t>
                      </a:r>
                      <a:endParaRPr lang="en-GB" sz="2200" dirty="0"/>
                    </a:p>
                  </a:txBody>
                  <a:tcPr marL="112017" marR="112017" marT="56009" marB="56009"/>
                </a:tc>
                <a:tc>
                  <a:txBody>
                    <a:bodyPr/>
                    <a:lstStyle/>
                    <a:p>
                      <a:pPr algn="ctr"/>
                      <a:r>
                        <a:rPr lang="en-US" sz="2200" dirty="0"/>
                        <a:t>/32</a:t>
                      </a:r>
                      <a:endParaRPr lang="en-GB" sz="2200" dirty="0"/>
                    </a:p>
                  </a:txBody>
                  <a:tcPr marL="112017" marR="112017" marT="56009" marB="56009"/>
                </a:tc>
                <a:extLst>
                  <a:ext uri="{0D108BD9-81ED-4DB2-BD59-A6C34878D82A}">
                    <a16:rowId xmlns:a16="http://schemas.microsoft.com/office/drawing/2014/main" val="3405316145"/>
                  </a:ext>
                </a:extLst>
              </a:tr>
            </a:tbl>
          </a:graphicData>
        </a:graphic>
      </p:graphicFrame>
    </p:spTree>
    <p:extLst>
      <p:ext uri="{BB962C8B-B14F-4D97-AF65-F5344CB8AC3E}">
        <p14:creationId xmlns:p14="http://schemas.microsoft.com/office/powerpoint/2010/main" val="3799236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5C7E-0802-4D0C-AA95-502CE0AE0E68}"/>
              </a:ext>
            </a:extLst>
          </p:cNvPr>
          <p:cNvSpPr>
            <a:spLocks noGrp="1"/>
          </p:cNvSpPr>
          <p:nvPr>
            <p:ph type="title"/>
          </p:nvPr>
        </p:nvSpPr>
        <p:spPr>
          <a:xfrm>
            <a:off x="838200" y="365125"/>
            <a:ext cx="10515600" cy="838033"/>
          </a:xfrm>
        </p:spPr>
        <p:txBody>
          <a:bodyPr/>
          <a:lstStyle/>
          <a:p>
            <a:pPr algn="ctr"/>
            <a:r>
              <a:rPr lang="en-US" b="1" dirty="0"/>
              <a:t>Subnetting Example</a:t>
            </a:r>
            <a:endParaRPr lang="en-GB" b="1" dirty="0"/>
          </a:p>
        </p:txBody>
      </p:sp>
      <p:sp>
        <p:nvSpPr>
          <p:cNvPr id="3" name="Content Placeholder 2">
            <a:extLst>
              <a:ext uri="{FF2B5EF4-FFF2-40B4-BE49-F238E27FC236}">
                <a16:creationId xmlns:a16="http://schemas.microsoft.com/office/drawing/2014/main" id="{85639EC7-EA2A-4E25-A80C-65E057D07660}"/>
              </a:ext>
            </a:extLst>
          </p:cNvPr>
          <p:cNvSpPr>
            <a:spLocks noGrp="1"/>
          </p:cNvSpPr>
          <p:nvPr>
            <p:ph idx="1"/>
          </p:nvPr>
        </p:nvSpPr>
        <p:spPr>
          <a:xfrm>
            <a:off x="838200" y="1203158"/>
            <a:ext cx="10515600" cy="4973805"/>
          </a:xfrm>
        </p:spPr>
        <p:txBody>
          <a:bodyPr/>
          <a:lstStyle/>
          <a:p>
            <a:pPr marL="0" indent="0" algn="just">
              <a:buNone/>
            </a:pPr>
            <a:r>
              <a:rPr lang="en-US" sz="2600" b="1" dirty="0">
                <a:latin typeface="Times New Roman" panose="02020603050405020304" pitchFamily="18" charset="0"/>
                <a:cs typeface="Times New Roman" panose="02020603050405020304" pitchFamily="18" charset="0"/>
              </a:rPr>
              <a:t>Using our table, we identify the required 10 networks in the top row, starting from the left, we realize it falls under 16 so we shall use that column</a:t>
            </a: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lgn="just">
              <a:buNone/>
            </a:pPr>
            <a:r>
              <a:rPr lang="en-US" sz="2600" b="1" dirty="0">
                <a:latin typeface="Times New Roman" panose="02020603050405020304" pitchFamily="18" charset="0"/>
                <a:cs typeface="Times New Roman" panose="02020603050405020304" pitchFamily="18" charset="0"/>
              </a:rPr>
              <a:t>This means that we are dividing our network into 16 subnets, each new subnet will have 16 total Ids including network ID and broadcast ID, and the new subnet mask is /28</a:t>
            </a:r>
            <a:endParaRPr lang="en-GB" sz="2600" b="1" dirty="0">
              <a:latin typeface="Times New Roman" panose="02020603050405020304" pitchFamily="18" charset="0"/>
              <a:cs typeface="Times New Roman" panose="02020603050405020304" pitchFamily="18" charset="0"/>
            </a:endParaRPr>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dirty="0"/>
          </a:p>
        </p:txBody>
      </p:sp>
      <p:graphicFrame>
        <p:nvGraphicFramePr>
          <p:cNvPr id="4" name="Table 4">
            <a:extLst>
              <a:ext uri="{FF2B5EF4-FFF2-40B4-BE49-F238E27FC236}">
                <a16:creationId xmlns:a16="http://schemas.microsoft.com/office/drawing/2014/main" id="{30BE2E62-3946-445A-B2CC-965622DEC621}"/>
              </a:ext>
            </a:extLst>
          </p:cNvPr>
          <p:cNvGraphicFramePr>
            <a:graphicFrameLocks noGrp="1"/>
          </p:cNvGraphicFramePr>
          <p:nvPr/>
        </p:nvGraphicFramePr>
        <p:xfrm>
          <a:off x="838200" y="2577159"/>
          <a:ext cx="10515600" cy="1988898"/>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3438845132"/>
                    </a:ext>
                  </a:extLst>
                </a:gridCol>
                <a:gridCol w="1051560">
                  <a:extLst>
                    <a:ext uri="{9D8B030D-6E8A-4147-A177-3AD203B41FA5}">
                      <a16:colId xmlns:a16="http://schemas.microsoft.com/office/drawing/2014/main" val="305061997"/>
                    </a:ext>
                  </a:extLst>
                </a:gridCol>
                <a:gridCol w="1051560">
                  <a:extLst>
                    <a:ext uri="{9D8B030D-6E8A-4147-A177-3AD203B41FA5}">
                      <a16:colId xmlns:a16="http://schemas.microsoft.com/office/drawing/2014/main" val="3418528327"/>
                    </a:ext>
                  </a:extLst>
                </a:gridCol>
                <a:gridCol w="1051560">
                  <a:extLst>
                    <a:ext uri="{9D8B030D-6E8A-4147-A177-3AD203B41FA5}">
                      <a16:colId xmlns:a16="http://schemas.microsoft.com/office/drawing/2014/main" val="3633129586"/>
                    </a:ext>
                  </a:extLst>
                </a:gridCol>
                <a:gridCol w="1051560">
                  <a:extLst>
                    <a:ext uri="{9D8B030D-6E8A-4147-A177-3AD203B41FA5}">
                      <a16:colId xmlns:a16="http://schemas.microsoft.com/office/drawing/2014/main" val="663808381"/>
                    </a:ext>
                  </a:extLst>
                </a:gridCol>
                <a:gridCol w="1051560">
                  <a:extLst>
                    <a:ext uri="{9D8B030D-6E8A-4147-A177-3AD203B41FA5}">
                      <a16:colId xmlns:a16="http://schemas.microsoft.com/office/drawing/2014/main" val="3349976959"/>
                    </a:ext>
                  </a:extLst>
                </a:gridCol>
                <a:gridCol w="1051560">
                  <a:extLst>
                    <a:ext uri="{9D8B030D-6E8A-4147-A177-3AD203B41FA5}">
                      <a16:colId xmlns:a16="http://schemas.microsoft.com/office/drawing/2014/main" val="1889669930"/>
                    </a:ext>
                  </a:extLst>
                </a:gridCol>
                <a:gridCol w="1051560">
                  <a:extLst>
                    <a:ext uri="{9D8B030D-6E8A-4147-A177-3AD203B41FA5}">
                      <a16:colId xmlns:a16="http://schemas.microsoft.com/office/drawing/2014/main" val="3888585701"/>
                    </a:ext>
                  </a:extLst>
                </a:gridCol>
                <a:gridCol w="1051560">
                  <a:extLst>
                    <a:ext uri="{9D8B030D-6E8A-4147-A177-3AD203B41FA5}">
                      <a16:colId xmlns:a16="http://schemas.microsoft.com/office/drawing/2014/main" val="1532482086"/>
                    </a:ext>
                  </a:extLst>
                </a:gridCol>
                <a:gridCol w="1051560">
                  <a:extLst>
                    <a:ext uri="{9D8B030D-6E8A-4147-A177-3AD203B41FA5}">
                      <a16:colId xmlns:a16="http://schemas.microsoft.com/office/drawing/2014/main" val="1283970024"/>
                    </a:ext>
                  </a:extLst>
                </a:gridCol>
              </a:tblGrid>
              <a:tr h="759022">
                <a:tc>
                  <a:txBody>
                    <a:bodyPr/>
                    <a:lstStyle/>
                    <a:p>
                      <a:r>
                        <a:rPr lang="en-US" sz="2200" b="1" dirty="0"/>
                        <a:t>Subnet</a:t>
                      </a:r>
                      <a:endParaRPr lang="en-GB" sz="2200" b="1" dirty="0"/>
                    </a:p>
                  </a:txBody>
                  <a:tcPr marL="112017" marR="112017" marT="56009" marB="56009"/>
                </a:tc>
                <a:tc>
                  <a:txBody>
                    <a:bodyPr/>
                    <a:lstStyle/>
                    <a:p>
                      <a:pPr algn="ctr"/>
                      <a:r>
                        <a:rPr lang="en-US" sz="2200" dirty="0"/>
                        <a:t>1</a:t>
                      </a:r>
                      <a:endParaRPr lang="en-GB" sz="2200" dirty="0"/>
                    </a:p>
                  </a:txBody>
                  <a:tcPr marL="112017" marR="112017" marT="56009" marB="56009"/>
                </a:tc>
                <a:tc>
                  <a:txBody>
                    <a:bodyPr/>
                    <a:lstStyle/>
                    <a:p>
                      <a:pPr algn="ctr"/>
                      <a:r>
                        <a:rPr lang="en-US" sz="2200" dirty="0"/>
                        <a:t>2</a:t>
                      </a:r>
                      <a:endParaRPr lang="en-GB" sz="2200" dirty="0"/>
                    </a:p>
                  </a:txBody>
                  <a:tcPr marL="112017" marR="112017" marT="56009" marB="56009"/>
                </a:tc>
                <a:tc>
                  <a:txBody>
                    <a:bodyPr/>
                    <a:lstStyle/>
                    <a:p>
                      <a:pPr algn="ctr"/>
                      <a:r>
                        <a:rPr lang="en-US" sz="2200" dirty="0"/>
                        <a:t>4</a:t>
                      </a:r>
                      <a:endParaRPr lang="en-GB" sz="2200" dirty="0"/>
                    </a:p>
                  </a:txBody>
                  <a:tcPr marL="112017" marR="112017" marT="56009" marB="56009"/>
                </a:tc>
                <a:tc>
                  <a:txBody>
                    <a:bodyPr/>
                    <a:lstStyle/>
                    <a:p>
                      <a:pPr algn="ctr"/>
                      <a:r>
                        <a:rPr lang="en-US" sz="2200" dirty="0"/>
                        <a:t>8</a:t>
                      </a:r>
                      <a:endParaRPr lang="en-GB" sz="2200" dirty="0"/>
                    </a:p>
                  </a:txBody>
                  <a:tcPr marL="112017" marR="112017" marT="56009" marB="56009"/>
                </a:tc>
                <a:tc>
                  <a:txBody>
                    <a:bodyPr/>
                    <a:lstStyle/>
                    <a:p>
                      <a:pPr algn="ctr"/>
                      <a:r>
                        <a:rPr lang="en-US" sz="2200" dirty="0"/>
                        <a:t>16</a:t>
                      </a:r>
                      <a:endParaRPr lang="en-GB" sz="2200" dirty="0"/>
                    </a:p>
                  </a:txBody>
                  <a:tcPr marL="112017" marR="112017" marT="56009" marB="56009"/>
                </a:tc>
                <a:tc>
                  <a:txBody>
                    <a:bodyPr/>
                    <a:lstStyle/>
                    <a:p>
                      <a:pPr algn="ctr"/>
                      <a:r>
                        <a:rPr lang="en-US" sz="2200" dirty="0"/>
                        <a:t>32</a:t>
                      </a:r>
                      <a:endParaRPr lang="en-GB" sz="2200" dirty="0"/>
                    </a:p>
                  </a:txBody>
                  <a:tcPr marL="112017" marR="112017" marT="56009" marB="56009"/>
                </a:tc>
                <a:tc>
                  <a:txBody>
                    <a:bodyPr/>
                    <a:lstStyle/>
                    <a:p>
                      <a:pPr algn="ctr"/>
                      <a:r>
                        <a:rPr lang="en-US" sz="2200" dirty="0"/>
                        <a:t>64</a:t>
                      </a:r>
                      <a:endParaRPr lang="en-GB" sz="2200" dirty="0"/>
                    </a:p>
                  </a:txBody>
                  <a:tcPr marL="112017" marR="112017" marT="56009" marB="56009"/>
                </a:tc>
                <a:tc>
                  <a:txBody>
                    <a:bodyPr/>
                    <a:lstStyle/>
                    <a:p>
                      <a:pPr algn="ctr"/>
                      <a:r>
                        <a:rPr lang="en-US" sz="2200" dirty="0"/>
                        <a:t>128</a:t>
                      </a:r>
                      <a:endParaRPr lang="en-GB" sz="2200" dirty="0"/>
                    </a:p>
                  </a:txBody>
                  <a:tcPr marL="112017" marR="112017" marT="56009" marB="56009"/>
                </a:tc>
                <a:tc>
                  <a:txBody>
                    <a:bodyPr/>
                    <a:lstStyle/>
                    <a:p>
                      <a:pPr algn="ctr"/>
                      <a:r>
                        <a:rPr lang="en-US" sz="2200" dirty="0"/>
                        <a:t>256</a:t>
                      </a:r>
                      <a:endParaRPr lang="en-GB" sz="2200" dirty="0"/>
                    </a:p>
                  </a:txBody>
                  <a:tcPr marL="112017" marR="112017" marT="56009" marB="56009"/>
                </a:tc>
                <a:extLst>
                  <a:ext uri="{0D108BD9-81ED-4DB2-BD59-A6C34878D82A}">
                    <a16:rowId xmlns:a16="http://schemas.microsoft.com/office/drawing/2014/main" val="1090460622"/>
                  </a:ext>
                </a:extLst>
              </a:tr>
              <a:tr h="439751">
                <a:tc>
                  <a:txBody>
                    <a:bodyPr/>
                    <a:lstStyle/>
                    <a:p>
                      <a:r>
                        <a:rPr lang="en-US" sz="2200" b="1" dirty="0"/>
                        <a:t>Host</a:t>
                      </a:r>
                      <a:endParaRPr lang="en-GB" sz="2200" b="1" dirty="0"/>
                    </a:p>
                  </a:txBody>
                  <a:tcPr marL="112017" marR="112017" marT="56009" marB="56009"/>
                </a:tc>
                <a:tc>
                  <a:txBody>
                    <a:bodyPr/>
                    <a:lstStyle/>
                    <a:p>
                      <a:pPr algn="ctr"/>
                      <a:r>
                        <a:rPr lang="en-US" sz="2200" dirty="0"/>
                        <a:t>256</a:t>
                      </a:r>
                      <a:endParaRPr lang="en-GB" sz="2200" dirty="0"/>
                    </a:p>
                  </a:txBody>
                  <a:tcPr marL="112017" marR="112017" marT="56009" marB="56009"/>
                </a:tc>
                <a:tc>
                  <a:txBody>
                    <a:bodyPr/>
                    <a:lstStyle/>
                    <a:p>
                      <a:pPr algn="ctr"/>
                      <a:r>
                        <a:rPr lang="en-US" sz="2200" dirty="0"/>
                        <a:t>128</a:t>
                      </a:r>
                      <a:endParaRPr lang="en-GB" sz="2200" dirty="0"/>
                    </a:p>
                  </a:txBody>
                  <a:tcPr marL="112017" marR="112017" marT="56009" marB="56009"/>
                </a:tc>
                <a:tc>
                  <a:txBody>
                    <a:bodyPr/>
                    <a:lstStyle/>
                    <a:p>
                      <a:pPr algn="ctr"/>
                      <a:r>
                        <a:rPr lang="en-US" sz="2200" dirty="0"/>
                        <a:t>64</a:t>
                      </a:r>
                      <a:endParaRPr lang="en-GB" sz="2200" dirty="0"/>
                    </a:p>
                  </a:txBody>
                  <a:tcPr marL="112017" marR="112017" marT="56009" marB="56009"/>
                </a:tc>
                <a:tc>
                  <a:txBody>
                    <a:bodyPr/>
                    <a:lstStyle/>
                    <a:p>
                      <a:pPr algn="ctr"/>
                      <a:r>
                        <a:rPr lang="en-US" sz="2200" dirty="0"/>
                        <a:t>32</a:t>
                      </a:r>
                      <a:endParaRPr lang="en-GB" sz="2200" dirty="0"/>
                    </a:p>
                  </a:txBody>
                  <a:tcPr marL="112017" marR="112017" marT="56009" marB="56009"/>
                </a:tc>
                <a:tc>
                  <a:txBody>
                    <a:bodyPr/>
                    <a:lstStyle/>
                    <a:p>
                      <a:pPr algn="ctr"/>
                      <a:r>
                        <a:rPr lang="en-US" sz="2200" dirty="0"/>
                        <a:t>16</a:t>
                      </a:r>
                      <a:endParaRPr lang="en-GB" sz="2200" dirty="0"/>
                    </a:p>
                  </a:txBody>
                  <a:tcPr marL="112017" marR="112017" marT="56009" marB="56009"/>
                </a:tc>
                <a:tc>
                  <a:txBody>
                    <a:bodyPr/>
                    <a:lstStyle/>
                    <a:p>
                      <a:pPr algn="ctr"/>
                      <a:r>
                        <a:rPr lang="en-US" sz="2200" dirty="0"/>
                        <a:t>8</a:t>
                      </a:r>
                      <a:endParaRPr lang="en-GB" sz="2200" dirty="0"/>
                    </a:p>
                  </a:txBody>
                  <a:tcPr marL="112017" marR="112017" marT="56009" marB="56009"/>
                </a:tc>
                <a:tc>
                  <a:txBody>
                    <a:bodyPr/>
                    <a:lstStyle/>
                    <a:p>
                      <a:pPr algn="ctr"/>
                      <a:r>
                        <a:rPr lang="en-US" sz="2200" dirty="0"/>
                        <a:t>4</a:t>
                      </a:r>
                      <a:endParaRPr lang="en-GB" sz="2200" dirty="0"/>
                    </a:p>
                  </a:txBody>
                  <a:tcPr marL="112017" marR="112017" marT="56009" marB="56009"/>
                </a:tc>
                <a:tc>
                  <a:txBody>
                    <a:bodyPr/>
                    <a:lstStyle/>
                    <a:p>
                      <a:pPr algn="ctr"/>
                      <a:r>
                        <a:rPr lang="en-US" sz="2200" dirty="0"/>
                        <a:t>2</a:t>
                      </a:r>
                      <a:endParaRPr lang="en-GB" sz="2200" dirty="0"/>
                    </a:p>
                  </a:txBody>
                  <a:tcPr marL="112017" marR="112017" marT="56009" marB="56009"/>
                </a:tc>
                <a:tc>
                  <a:txBody>
                    <a:bodyPr/>
                    <a:lstStyle/>
                    <a:p>
                      <a:pPr algn="ctr"/>
                      <a:r>
                        <a:rPr lang="en-US" sz="2200" dirty="0"/>
                        <a:t>1</a:t>
                      </a:r>
                      <a:endParaRPr lang="en-GB" sz="2200" dirty="0"/>
                    </a:p>
                  </a:txBody>
                  <a:tcPr marL="112017" marR="112017" marT="56009" marB="56009"/>
                </a:tc>
                <a:extLst>
                  <a:ext uri="{0D108BD9-81ED-4DB2-BD59-A6C34878D82A}">
                    <a16:rowId xmlns:a16="http://schemas.microsoft.com/office/drawing/2014/main" val="70102124"/>
                  </a:ext>
                </a:extLst>
              </a:tr>
              <a:tr h="439751">
                <a:tc>
                  <a:txBody>
                    <a:bodyPr/>
                    <a:lstStyle/>
                    <a:p>
                      <a:r>
                        <a:rPr lang="en-US" sz="2200" b="1" dirty="0"/>
                        <a:t>Subnet Mask</a:t>
                      </a:r>
                      <a:endParaRPr lang="en-GB" sz="2200" b="1" dirty="0"/>
                    </a:p>
                  </a:txBody>
                  <a:tcPr marL="112017" marR="112017" marT="56009" marB="56009"/>
                </a:tc>
                <a:tc>
                  <a:txBody>
                    <a:bodyPr/>
                    <a:lstStyle/>
                    <a:p>
                      <a:pPr algn="ctr"/>
                      <a:r>
                        <a:rPr lang="en-US" sz="2200" dirty="0"/>
                        <a:t>/24</a:t>
                      </a:r>
                      <a:endParaRPr lang="en-GB" sz="2200" dirty="0"/>
                    </a:p>
                  </a:txBody>
                  <a:tcPr marL="112017" marR="112017" marT="56009" marB="56009"/>
                </a:tc>
                <a:tc>
                  <a:txBody>
                    <a:bodyPr/>
                    <a:lstStyle/>
                    <a:p>
                      <a:pPr algn="ctr"/>
                      <a:r>
                        <a:rPr lang="en-US" sz="2200" dirty="0"/>
                        <a:t>/25</a:t>
                      </a:r>
                      <a:endParaRPr lang="en-GB" sz="2200" dirty="0"/>
                    </a:p>
                  </a:txBody>
                  <a:tcPr marL="112017" marR="112017" marT="56009" marB="56009"/>
                </a:tc>
                <a:tc>
                  <a:txBody>
                    <a:bodyPr/>
                    <a:lstStyle/>
                    <a:p>
                      <a:pPr algn="ctr"/>
                      <a:r>
                        <a:rPr lang="en-US" sz="2200" dirty="0"/>
                        <a:t>/26</a:t>
                      </a:r>
                      <a:endParaRPr lang="en-GB" sz="2200" dirty="0"/>
                    </a:p>
                  </a:txBody>
                  <a:tcPr marL="112017" marR="112017" marT="56009" marB="56009"/>
                </a:tc>
                <a:tc>
                  <a:txBody>
                    <a:bodyPr/>
                    <a:lstStyle/>
                    <a:p>
                      <a:pPr algn="ctr"/>
                      <a:r>
                        <a:rPr lang="en-US" sz="2200" dirty="0"/>
                        <a:t>/27</a:t>
                      </a:r>
                      <a:endParaRPr lang="en-GB" sz="2200" dirty="0"/>
                    </a:p>
                  </a:txBody>
                  <a:tcPr marL="112017" marR="112017" marT="56009" marB="56009"/>
                </a:tc>
                <a:tc>
                  <a:txBody>
                    <a:bodyPr/>
                    <a:lstStyle/>
                    <a:p>
                      <a:pPr algn="ctr"/>
                      <a:r>
                        <a:rPr lang="en-US" sz="2200" dirty="0"/>
                        <a:t>/28</a:t>
                      </a:r>
                      <a:endParaRPr lang="en-GB" sz="2200" dirty="0"/>
                    </a:p>
                  </a:txBody>
                  <a:tcPr marL="112017" marR="112017" marT="56009" marB="56009"/>
                </a:tc>
                <a:tc>
                  <a:txBody>
                    <a:bodyPr/>
                    <a:lstStyle/>
                    <a:p>
                      <a:pPr algn="ctr"/>
                      <a:r>
                        <a:rPr lang="en-US" sz="2200" dirty="0"/>
                        <a:t>/29</a:t>
                      </a:r>
                      <a:endParaRPr lang="en-GB" sz="2200" dirty="0"/>
                    </a:p>
                  </a:txBody>
                  <a:tcPr marL="112017" marR="112017" marT="56009" marB="56009"/>
                </a:tc>
                <a:tc>
                  <a:txBody>
                    <a:bodyPr/>
                    <a:lstStyle/>
                    <a:p>
                      <a:pPr algn="ctr"/>
                      <a:r>
                        <a:rPr lang="en-US" sz="2200" dirty="0"/>
                        <a:t>/30</a:t>
                      </a:r>
                      <a:endParaRPr lang="en-GB" sz="2200" dirty="0"/>
                    </a:p>
                  </a:txBody>
                  <a:tcPr marL="112017" marR="112017" marT="56009" marB="56009"/>
                </a:tc>
                <a:tc>
                  <a:txBody>
                    <a:bodyPr/>
                    <a:lstStyle/>
                    <a:p>
                      <a:pPr algn="ctr"/>
                      <a:r>
                        <a:rPr lang="en-US" sz="2200" dirty="0"/>
                        <a:t>/31</a:t>
                      </a:r>
                      <a:endParaRPr lang="en-GB" sz="2200" dirty="0"/>
                    </a:p>
                  </a:txBody>
                  <a:tcPr marL="112017" marR="112017" marT="56009" marB="56009"/>
                </a:tc>
                <a:tc>
                  <a:txBody>
                    <a:bodyPr/>
                    <a:lstStyle/>
                    <a:p>
                      <a:pPr algn="ctr"/>
                      <a:r>
                        <a:rPr lang="en-US" sz="2200" dirty="0"/>
                        <a:t>/32</a:t>
                      </a:r>
                      <a:endParaRPr lang="en-GB" sz="2200" dirty="0"/>
                    </a:p>
                  </a:txBody>
                  <a:tcPr marL="112017" marR="112017" marT="56009" marB="56009"/>
                </a:tc>
                <a:extLst>
                  <a:ext uri="{0D108BD9-81ED-4DB2-BD59-A6C34878D82A}">
                    <a16:rowId xmlns:a16="http://schemas.microsoft.com/office/drawing/2014/main" val="3405316145"/>
                  </a:ext>
                </a:extLst>
              </a:tr>
            </a:tbl>
          </a:graphicData>
        </a:graphic>
      </p:graphicFrame>
      <p:sp>
        <p:nvSpPr>
          <p:cNvPr id="6" name="Freeform: Shape 5">
            <a:extLst>
              <a:ext uri="{FF2B5EF4-FFF2-40B4-BE49-F238E27FC236}">
                <a16:creationId xmlns:a16="http://schemas.microsoft.com/office/drawing/2014/main" id="{E48C6A7F-176A-4EF8-84A1-4C4FA4A22230}"/>
              </a:ext>
            </a:extLst>
          </p:cNvPr>
          <p:cNvSpPr/>
          <p:nvPr/>
        </p:nvSpPr>
        <p:spPr>
          <a:xfrm>
            <a:off x="6208295" y="2621587"/>
            <a:ext cx="885524" cy="1900041"/>
          </a:xfrm>
          <a:custGeom>
            <a:avLst/>
            <a:gdLst>
              <a:gd name="connsiteX0" fmla="*/ 365760 w 904775"/>
              <a:gd name="connsiteY0" fmla="*/ 10976 h 2455793"/>
              <a:gd name="connsiteX1" fmla="*/ 336885 w 904775"/>
              <a:gd name="connsiteY1" fmla="*/ 68728 h 2455793"/>
              <a:gd name="connsiteX2" fmla="*/ 173255 w 904775"/>
              <a:gd name="connsiteY2" fmla="*/ 347860 h 2455793"/>
              <a:gd name="connsiteX3" fmla="*/ 67377 w 904775"/>
              <a:gd name="connsiteY3" fmla="*/ 694370 h 2455793"/>
              <a:gd name="connsiteX4" fmla="*/ 28876 w 904775"/>
              <a:gd name="connsiteY4" fmla="*/ 819498 h 2455793"/>
              <a:gd name="connsiteX5" fmla="*/ 0 w 904775"/>
              <a:gd name="connsiteY5" fmla="*/ 983128 h 2455793"/>
              <a:gd name="connsiteX6" fmla="*/ 9626 w 904775"/>
              <a:gd name="connsiteY6" fmla="*/ 1762774 h 2455793"/>
              <a:gd name="connsiteX7" fmla="*/ 48127 w 904775"/>
              <a:gd name="connsiteY7" fmla="*/ 2051532 h 2455793"/>
              <a:gd name="connsiteX8" fmla="*/ 67377 w 904775"/>
              <a:gd name="connsiteY8" fmla="*/ 2118909 h 2455793"/>
              <a:gd name="connsiteX9" fmla="*/ 173255 w 904775"/>
              <a:gd name="connsiteY9" fmla="*/ 2378791 h 2455793"/>
              <a:gd name="connsiteX10" fmla="*/ 202131 w 904775"/>
              <a:gd name="connsiteY10" fmla="*/ 2426917 h 2455793"/>
              <a:gd name="connsiteX11" fmla="*/ 346510 w 904775"/>
              <a:gd name="connsiteY11" fmla="*/ 2455793 h 2455793"/>
              <a:gd name="connsiteX12" fmla="*/ 481263 w 904775"/>
              <a:gd name="connsiteY12" fmla="*/ 2446168 h 2455793"/>
              <a:gd name="connsiteX13" fmla="*/ 673769 w 904775"/>
              <a:gd name="connsiteY13" fmla="*/ 2349915 h 2455793"/>
              <a:gd name="connsiteX14" fmla="*/ 760396 w 904775"/>
              <a:gd name="connsiteY14" fmla="*/ 2292163 h 2455793"/>
              <a:gd name="connsiteX15" fmla="*/ 847023 w 904775"/>
              <a:gd name="connsiteY15" fmla="*/ 2176660 h 2455793"/>
              <a:gd name="connsiteX16" fmla="*/ 875899 w 904775"/>
              <a:gd name="connsiteY16" fmla="*/ 1936029 h 2455793"/>
              <a:gd name="connsiteX17" fmla="*/ 885525 w 904775"/>
              <a:gd name="connsiteY17" fmla="*/ 915751 h 2455793"/>
              <a:gd name="connsiteX18" fmla="*/ 904775 w 904775"/>
              <a:gd name="connsiteY18" fmla="*/ 790622 h 2455793"/>
              <a:gd name="connsiteX19" fmla="*/ 895150 w 904775"/>
              <a:gd name="connsiteY19" fmla="*/ 376736 h 2455793"/>
              <a:gd name="connsiteX20" fmla="*/ 866274 w 904775"/>
              <a:gd name="connsiteY20" fmla="*/ 232357 h 2455793"/>
              <a:gd name="connsiteX21" fmla="*/ 818148 w 904775"/>
              <a:gd name="connsiteY21" fmla="*/ 116854 h 2455793"/>
              <a:gd name="connsiteX22" fmla="*/ 808522 w 904775"/>
              <a:gd name="connsiteY22" fmla="*/ 78353 h 2455793"/>
              <a:gd name="connsiteX23" fmla="*/ 741146 w 904775"/>
              <a:gd name="connsiteY23" fmla="*/ 20601 h 2455793"/>
              <a:gd name="connsiteX24" fmla="*/ 702645 w 904775"/>
              <a:gd name="connsiteY24" fmla="*/ 10976 h 2455793"/>
              <a:gd name="connsiteX25" fmla="*/ 673769 w 904775"/>
              <a:gd name="connsiteY25" fmla="*/ 1351 h 2455793"/>
              <a:gd name="connsiteX26" fmla="*/ 365760 w 904775"/>
              <a:gd name="connsiteY26" fmla="*/ 10976 h 245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4775" h="2455793">
                <a:moveTo>
                  <a:pt x="365760" y="10976"/>
                </a:moveTo>
                <a:cubicBezTo>
                  <a:pt x="309613" y="22205"/>
                  <a:pt x="347563" y="50041"/>
                  <a:pt x="336885" y="68728"/>
                </a:cubicBezTo>
                <a:cubicBezTo>
                  <a:pt x="283375" y="162370"/>
                  <a:pt x="209151" y="246156"/>
                  <a:pt x="173255" y="347860"/>
                </a:cubicBezTo>
                <a:cubicBezTo>
                  <a:pt x="75005" y="626234"/>
                  <a:pt x="151495" y="395284"/>
                  <a:pt x="67377" y="694370"/>
                </a:cubicBezTo>
                <a:cubicBezTo>
                  <a:pt x="55562" y="736379"/>
                  <a:pt x="38792" y="777000"/>
                  <a:pt x="28876" y="819498"/>
                </a:cubicBezTo>
                <a:cubicBezTo>
                  <a:pt x="16291" y="873435"/>
                  <a:pt x="9625" y="928585"/>
                  <a:pt x="0" y="983128"/>
                </a:cubicBezTo>
                <a:cubicBezTo>
                  <a:pt x="3209" y="1243010"/>
                  <a:pt x="1985" y="1502985"/>
                  <a:pt x="9626" y="1762774"/>
                </a:cubicBezTo>
                <a:cubicBezTo>
                  <a:pt x="13111" y="1881260"/>
                  <a:pt x="22309" y="1948261"/>
                  <a:pt x="48127" y="2051532"/>
                </a:cubicBezTo>
                <a:cubicBezTo>
                  <a:pt x="53792" y="2074192"/>
                  <a:pt x="61481" y="2096308"/>
                  <a:pt x="67377" y="2118909"/>
                </a:cubicBezTo>
                <a:cubicBezTo>
                  <a:pt x="125089" y="2340142"/>
                  <a:pt x="70303" y="2207206"/>
                  <a:pt x="173255" y="2378791"/>
                </a:cubicBezTo>
                <a:cubicBezTo>
                  <a:pt x="182880" y="2394833"/>
                  <a:pt x="188052" y="2414598"/>
                  <a:pt x="202131" y="2426917"/>
                </a:cubicBezTo>
                <a:cubicBezTo>
                  <a:pt x="232351" y="2453359"/>
                  <a:pt x="322353" y="2453377"/>
                  <a:pt x="346510" y="2455793"/>
                </a:cubicBezTo>
                <a:cubicBezTo>
                  <a:pt x="391428" y="2452585"/>
                  <a:pt x="437177" y="2455352"/>
                  <a:pt x="481263" y="2446168"/>
                </a:cubicBezTo>
                <a:cubicBezTo>
                  <a:pt x="544262" y="2433043"/>
                  <a:pt x="621507" y="2382923"/>
                  <a:pt x="673769" y="2349915"/>
                </a:cubicBezTo>
                <a:cubicBezTo>
                  <a:pt x="703111" y="2331383"/>
                  <a:pt x="734047" y="2314748"/>
                  <a:pt x="760396" y="2292163"/>
                </a:cubicBezTo>
                <a:cubicBezTo>
                  <a:pt x="789768" y="2266987"/>
                  <a:pt x="825613" y="2208775"/>
                  <a:pt x="847023" y="2176660"/>
                </a:cubicBezTo>
                <a:cubicBezTo>
                  <a:pt x="869171" y="2065926"/>
                  <a:pt x="873772" y="2064682"/>
                  <a:pt x="875899" y="1936029"/>
                </a:cubicBezTo>
                <a:cubicBezTo>
                  <a:pt x="881520" y="1595968"/>
                  <a:pt x="876954" y="1255751"/>
                  <a:pt x="885525" y="915751"/>
                </a:cubicBezTo>
                <a:cubicBezTo>
                  <a:pt x="886589" y="873564"/>
                  <a:pt x="898358" y="832332"/>
                  <a:pt x="904775" y="790622"/>
                </a:cubicBezTo>
                <a:cubicBezTo>
                  <a:pt x="901567" y="652660"/>
                  <a:pt x="904645" y="514408"/>
                  <a:pt x="895150" y="376736"/>
                </a:cubicBezTo>
                <a:cubicBezTo>
                  <a:pt x="891773" y="327773"/>
                  <a:pt x="881795" y="278918"/>
                  <a:pt x="866274" y="232357"/>
                </a:cubicBezTo>
                <a:cubicBezTo>
                  <a:pt x="804433" y="46842"/>
                  <a:pt x="894052" y="306614"/>
                  <a:pt x="818148" y="116854"/>
                </a:cubicBezTo>
                <a:cubicBezTo>
                  <a:pt x="813235" y="104571"/>
                  <a:pt x="815533" y="89571"/>
                  <a:pt x="808522" y="78353"/>
                </a:cubicBezTo>
                <a:cubicBezTo>
                  <a:pt x="799776" y="64360"/>
                  <a:pt x="760943" y="29086"/>
                  <a:pt x="741146" y="20601"/>
                </a:cubicBezTo>
                <a:cubicBezTo>
                  <a:pt x="728987" y="15390"/>
                  <a:pt x="715365" y="14610"/>
                  <a:pt x="702645" y="10976"/>
                </a:cubicBezTo>
                <a:cubicBezTo>
                  <a:pt x="692889" y="8189"/>
                  <a:pt x="683912" y="1611"/>
                  <a:pt x="673769" y="1351"/>
                </a:cubicBezTo>
                <a:cubicBezTo>
                  <a:pt x="558304" y="-1610"/>
                  <a:pt x="421907" y="-253"/>
                  <a:pt x="365760" y="10976"/>
                </a:cubicBezTo>
                <a:close/>
              </a:path>
            </a:pathLst>
          </a:cu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598615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639EC7-EA2A-4E25-A80C-65E057D07660}"/>
              </a:ext>
            </a:extLst>
          </p:cNvPr>
          <p:cNvSpPr>
            <a:spLocks noGrp="1"/>
          </p:cNvSpPr>
          <p:nvPr>
            <p:ph idx="1"/>
          </p:nvPr>
        </p:nvSpPr>
        <p:spPr>
          <a:xfrm>
            <a:off x="838200" y="1203158"/>
            <a:ext cx="10515600" cy="4973805"/>
          </a:xfrm>
        </p:spPr>
        <p:txBody>
          <a:bodyPr/>
          <a:lstStyle/>
          <a:p>
            <a:pPr marL="0" indent="0" algn="just">
              <a:buNone/>
            </a:pPr>
            <a:endParaRPr lang="en-US" sz="26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lgn="ctr">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lgn="just">
              <a:buNone/>
            </a:pPr>
            <a:r>
              <a:rPr lang="en-US" sz="2600" b="1" dirty="0">
                <a:latin typeface="Times New Roman" panose="02020603050405020304" pitchFamily="18" charset="0"/>
                <a:cs typeface="Times New Roman" panose="02020603050405020304" pitchFamily="18" charset="0"/>
              </a:rPr>
              <a:t>You can now assign any three networks to the school. Note that the networks need a router to communicate to each other.</a:t>
            </a:r>
            <a:endParaRPr lang="en-GB" sz="2600" b="1" dirty="0">
              <a:latin typeface="Times New Roman" panose="02020603050405020304" pitchFamily="18" charset="0"/>
              <a:cs typeface="Times New Roman" panose="02020603050405020304" pitchFamily="18" charset="0"/>
            </a:endParaRPr>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dirty="0"/>
          </a:p>
        </p:txBody>
      </p:sp>
      <p:graphicFrame>
        <p:nvGraphicFramePr>
          <p:cNvPr id="5" name="Table 6">
            <a:extLst>
              <a:ext uri="{FF2B5EF4-FFF2-40B4-BE49-F238E27FC236}">
                <a16:creationId xmlns:a16="http://schemas.microsoft.com/office/drawing/2014/main" id="{F0E627EC-68DA-4AEF-896F-B9AE44DCF7E1}"/>
              </a:ext>
            </a:extLst>
          </p:cNvPr>
          <p:cNvGraphicFramePr>
            <a:graphicFrameLocks noGrp="1"/>
          </p:cNvGraphicFramePr>
          <p:nvPr>
            <p:extLst>
              <p:ext uri="{D42A27DB-BD31-4B8C-83A1-F6EECF244321}">
                <p14:modId xmlns:p14="http://schemas.microsoft.com/office/powerpoint/2010/main" val="119693929"/>
              </p:ext>
            </p:extLst>
          </p:nvPr>
        </p:nvGraphicFramePr>
        <p:xfrm>
          <a:off x="930441" y="144379"/>
          <a:ext cx="10423359" cy="6647738"/>
        </p:xfrm>
        <a:graphic>
          <a:graphicData uri="http://schemas.openxmlformats.org/drawingml/2006/table">
            <a:tbl>
              <a:tblPr firstRow="1" bandRow="1">
                <a:tableStyleId>{5C22544A-7EE6-4342-B048-85BDC9FD1C3A}</a:tableStyleId>
              </a:tblPr>
              <a:tblGrid>
                <a:gridCol w="2084672">
                  <a:extLst>
                    <a:ext uri="{9D8B030D-6E8A-4147-A177-3AD203B41FA5}">
                      <a16:colId xmlns:a16="http://schemas.microsoft.com/office/drawing/2014/main" val="3554392717"/>
                    </a:ext>
                  </a:extLst>
                </a:gridCol>
                <a:gridCol w="1075624">
                  <a:extLst>
                    <a:ext uri="{9D8B030D-6E8A-4147-A177-3AD203B41FA5}">
                      <a16:colId xmlns:a16="http://schemas.microsoft.com/office/drawing/2014/main" val="3275072408"/>
                    </a:ext>
                  </a:extLst>
                </a:gridCol>
                <a:gridCol w="3422582">
                  <a:extLst>
                    <a:ext uri="{9D8B030D-6E8A-4147-A177-3AD203B41FA5}">
                      <a16:colId xmlns:a16="http://schemas.microsoft.com/office/drawing/2014/main" val="2359935844"/>
                    </a:ext>
                  </a:extLst>
                </a:gridCol>
                <a:gridCol w="1755809">
                  <a:extLst>
                    <a:ext uri="{9D8B030D-6E8A-4147-A177-3AD203B41FA5}">
                      <a16:colId xmlns:a16="http://schemas.microsoft.com/office/drawing/2014/main" val="3049689057"/>
                    </a:ext>
                  </a:extLst>
                </a:gridCol>
                <a:gridCol w="2084672">
                  <a:extLst>
                    <a:ext uri="{9D8B030D-6E8A-4147-A177-3AD203B41FA5}">
                      <a16:colId xmlns:a16="http://schemas.microsoft.com/office/drawing/2014/main" val="3031171688"/>
                    </a:ext>
                  </a:extLst>
                </a:gridCol>
              </a:tblGrid>
              <a:tr h="641749">
                <a:tc>
                  <a:txBody>
                    <a:bodyPr/>
                    <a:lstStyle/>
                    <a:p>
                      <a:r>
                        <a:rPr lang="en-US" dirty="0"/>
                        <a:t>Network ID</a:t>
                      </a:r>
                      <a:endParaRPr lang="en-GB" dirty="0"/>
                    </a:p>
                  </a:txBody>
                  <a:tcPr/>
                </a:tc>
                <a:tc>
                  <a:txBody>
                    <a:bodyPr/>
                    <a:lstStyle/>
                    <a:p>
                      <a:r>
                        <a:rPr lang="en-US" dirty="0"/>
                        <a:t>Subnet Mask</a:t>
                      </a:r>
                      <a:endParaRPr lang="en-GB" dirty="0"/>
                    </a:p>
                  </a:txBody>
                  <a:tcPr/>
                </a:tc>
                <a:tc>
                  <a:txBody>
                    <a:bodyPr/>
                    <a:lstStyle/>
                    <a:p>
                      <a:r>
                        <a:rPr lang="en-US" dirty="0"/>
                        <a:t>Host ID Range</a:t>
                      </a:r>
                      <a:endParaRPr lang="en-GB" dirty="0"/>
                    </a:p>
                  </a:txBody>
                  <a:tcPr/>
                </a:tc>
                <a:tc>
                  <a:txBody>
                    <a:bodyPr/>
                    <a:lstStyle/>
                    <a:p>
                      <a:r>
                        <a:rPr lang="en-US" dirty="0"/>
                        <a:t># of Usable Hosts</a:t>
                      </a:r>
                      <a:endParaRPr lang="en-GB" dirty="0"/>
                    </a:p>
                  </a:txBody>
                  <a:tcPr/>
                </a:tc>
                <a:tc>
                  <a:txBody>
                    <a:bodyPr/>
                    <a:lstStyle/>
                    <a:p>
                      <a:r>
                        <a:rPr lang="en-US" dirty="0"/>
                        <a:t>Broadcast ID</a:t>
                      </a:r>
                      <a:endParaRPr lang="en-GB" dirty="0"/>
                    </a:p>
                  </a:txBody>
                  <a:tcPr/>
                </a:tc>
                <a:extLst>
                  <a:ext uri="{0D108BD9-81ED-4DB2-BD59-A6C34878D82A}">
                    <a16:rowId xmlns:a16="http://schemas.microsoft.com/office/drawing/2014/main" val="2162794288"/>
                  </a:ext>
                </a:extLst>
              </a:tr>
              <a:tr h="428884">
                <a:tc>
                  <a:txBody>
                    <a:bodyPr/>
                    <a:lstStyle/>
                    <a:p>
                      <a:r>
                        <a:rPr lang="en-US" dirty="0"/>
                        <a:t>192.168.254.</a:t>
                      </a:r>
                      <a:r>
                        <a:rPr lang="en-US" b="1" dirty="0">
                          <a:solidFill>
                            <a:srgbClr val="FF0000"/>
                          </a:solidFill>
                        </a:rPr>
                        <a:t>0</a:t>
                      </a:r>
                      <a:endParaRPr lang="en-GB" b="1" dirty="0">
                        <a:solidFill>
                          <a:srgbClr val="FF0000"/>
                        </a:solidFill>
                      </a:endParaRPr>
                    </a:p>
                  </a:txBody>
                  <a:tcPr/>
                </a:tc>
                <a:tc>
                  <a:txBody>
                    <a:bodyPr/>
                    <a:lstStyle/>
                    <a:p>
                      <a:pPr algn="ctr"/>
                      <a:r>
                        <a:rPr lang="en-US" dirty="0"/>
                        <a:t>/28</a:t>
                      </a:r>
                      <a:endParaRPr lang="en-GB" dirty="0"/>
                    </a:p>
                  </a:txBody>
                  <a:tcPr/>
                </a:tc>
                <a:tc>
                  <a:txBody>
                    <a:bodyPr/>
                    <a:lstStyle/>
                    <a:p>
                      <a:r>
                        <a:rPr lang="en-US" dirty="0"/>
                        <a:t>192.168.254.1-192.168.254.14</a:t>
                      </a:r>
                      <a:endParaRPr lang="en-GB" dirty="0"/>
                    </a:p>
                  </a:txBody>
                  <a:tcPr/>
                </a:tc>
                <a:tc>
                  <a:txBody>
                    <a:bodyPr/>
                    <a:lstStyle/>
                    <a:p>
                      <a:pPr algn="ctr"/>
                      <a:r>
                        <a:rPr lang="en-US" dirty="0"/>
                        <a:t>14</a:t>
                      </a:r>
                      <a:endParaRPr lang="en-GB" dirty="0"/>
                    </a:p>
                  </a:txBody>
                  <a:tcPr/>
                </a:tc>
                <a:tc>
                  <a:txBody>
                    <a:bodyPr/>
                    <a:lstStyle/>
                    <a:p>
                      <a:r>
                        <a:rPr lang="en-US" dirty="0"/>
                        <a:t>192.168.254.15</a:t>
                      </a:r>
                      <a:endParaRPr lang="en-GB" dirty="0"/>
                    </a:p>
                  </a:txBody>
                  <a:tcPr/>
                </a:tc>
                <a:extLst>
                  <a:ext uri="{0D108BD9-81ED-4DB2-BD59-A6C34878D82A}">
                    <a16:rowId xmlns:a16="http://schemas.microsoft.com/office/drawing/2014/main" val="1707398004"/>
                  </a:ext>
                </a:extLst>
              </a:tr>
              <a:tr h="371807">
                <a:tc>
                  <a:txBody>
                    <a:bodyPr/>
                    <a:lstStyle/>
                    <a:p>
                      <a:r>
                        <a:rPr lang="en-US" b="1" dirty="0">
                          <a:solidFill>
                            <a:srgbClr val="FF0000"/>
                          </a:solidFill>
                        </a:rPr>
                        <a:t>192.168.254.16</a:t>
                      </a:r>
                      <a:endParaRPr lang="en-GB" b="1" dirty="0">
                        <a:solidFill>
                          <a:srgbClr val="FF0000"/>
                        </a:solidFill>
                      </a:endParaRPr>
                    </a:p>
                  </a:txBody>
                  <a:tcPr/>
                </a:tc>
                <a:tc>
                  <a:txBody>
                    <a:bodyPr/>
                    <a:lstStyle/>
                    <a:p>
                      <a:pPr algn="ctr"/>
                      <a:r>
                        <a:rPr lang="en-US" dirty="0"/>
                        <a:t>/28</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192.168.254.17-192.168.254.30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14</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192.168.254.31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899400541"/>
                  </a:ext>
                </a:extLst>
              </a:tr>
              <a:tr h="371807">
                <a:tc>
                  <a:txBody>
                    <a:bodyPr/>
                    <a:lstStyle/>
                    <a:p>
                      <a:r>
                        <a:rPr lang="en-US" b="1" dirty="0">
                          <a:solidFill>
                            <a:srgbClr val="FF0000"/>
                          </a:solidFill>
                        </a:rPr>
                        <a:t>192.168.254.32</a:t>
                      </a:r>
                      <a:endParaRPr lang="en-GB" b="1" dirty="0">
                        <a:solidFill>
                          <a:srgbClr val="FF0000"/>
                        </a:solidFill>
                      </a:endParaRPr>
                    </a:p>
                  </a:txBody>
                  <a:tcPr/>
                </a:tc>
                <a:tc>
                  <a:txBody>
                    <a:bodyPr/>
                    <a:lstStyle/>
                    <a:p>
                      <a:pPr algn="ctr"/>
                      <a:r>
                        <a:rPr lang="en-US" dirty="0"/>
                        <a:t>/28</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192.168.254.33-192.168.254.46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14</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192.168.254.47</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434255467"/>
                  </a:ext>
                </a:extLst>
              </a:tr>
              <a:tr h="371807">
                <a:tc>
                  <a:txBody>
                    <a:bodyPr/>
                    <a:lstStyle/>
                    <a:p>
                      <a:r>
                        <a:rPr lang="en-US" b="1" dirty="0">
                          <a:solidFill>
                            <a:srgbClr val="FF0000"/>
                          </a:solidFill>
                        </a:rPr>
                        <a:t>192.168.254.48</a:t>
                      </a:r>
                      <a:endParaRPr lang="en-GB" b="1" dirty="0">
                        <a:solidFill>
                          <a:srgbClr val="FF0000"/>
                        </a:solidFill>
                      </a:endParaRPr>
                    </a:p>
                  </a:txBody>
                  <a:tcPr/>
                </a:tc>
                <a:tc>
                  <a:txBody>
                    <a:bodyPr/>
                    <a:lstStyle/>
                    <a:p>
                      <a:pPr algn="ctr"/>
                      <a:r>
                        <a:rPr lang="en-US" dirty="0"/>
                        <a:t>/28</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192.168.254.49-192.168.254.62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14</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192.168.254.63</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656349472"/>
                  </a:ext>
                </a:extLst>
              </a:tr>
              <a:tr h="371807">
                <a:tc>
                  <a:txBody>
                    <a:bodyPr/>
                    <a:lstStyle/>
                    <a:p>
                      <a:r>
                        <a:rPr lang="en-US" b="1" dirty="0">
                          <a:solidFill>
                            <a:srgbClr val="FF0000"/>
                          </a:solidFill>
                        </a:rPr>
                        <a:t>192.168.254.64</a:t>
                      </a:r>
                      <a:endParaRPr lang="en-GB" b="1" dirty="0">
                        <a:solidFill>
                          <a:srgbClr val="FF0000"/>
                        </a:solidFill>
                      </a:endParaRPr>
                    </a:p>
                  </a:txBody>
                  <a:tcPr/>
                </a:tc>
                <a:tc>
                  <a:txBody>
                    <a:bodyPr/>
                    <a:lstStyle/>
                    <a:p>
                      <a:pPr algn="ctr"/>
                      <a:r>
                        <a:rPr lang="en-US" dirty="0"/>
                        <a:t>/28</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192.168.254.65-192.168.254.78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192.168.254.79</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116631698"/>
                  </a:ext>
                </a:extLst>
              </a:tr>
              <a:tr h="371807">
                <a:tc>
                  <a:txBody>
                    <a:bodyPr/>
                    <a:lstStyle/>
                    <a:p>
                      <a:r>
                        <a:rPr lang="en-US" b="1" dirty="0">
                          <a:solidFill>
                            <a:srgbClr val="FF0000"/>
                          </a:solidFill>
                        </a:rPr>
                        <a:t>192.168.254.80</a:t>
                      </a:r>
                      <a:endParaRPr lang="en-GB" b="1" dirty="0">
                        <a:solidFill>
                          <a:srgbClr val="FF0000"/>
                        </a:solidFill>
                      </a:endParaRPr>
                    </a:p>
                  </a:txBody>
                  <a:tcPr/>
                </a:tc>
                <a:tc>
                  <a:txBody>
                    <a:bodyPr/>
                    <a:lstStyle/>
                    <a:p>
                      <a:pPr algn="ctr"/>
                      <a:r>
                        <a:rPr lang="en-US" dirty="0"/>
                        <a:t>/28</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192.168.254.81-192.168.254.94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192.168.254.95</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878447535"/>
                  </a:ext>
                </a:extLst>
              </a:tr>
              <a:tr h="371807">
                <a:tc>
                  <a:txBody>
                    <a:bodyPr/>
                    <a:lstStyle/>
                    <a:p>
                      <a:r>
                        <a:rPr lang="en-US" b="1" dirty="0">
                          <a:solidFill>
                            <a:srgbClr val="FF0000"/>
                          </a:solidFill>
                        </a:rPr>
                        <a:t>192.168.254.96</a:t>
                      </a:r>
                      <a:endParaRPr lang="en-GB" b="1" dirty="0">
                        <a:solidFill>
                          <a:srgbClr val="FF0000"/>
                        </a:solidFill>
                      </a:endParaRPr>
                    </a:p>
                  </a:txBody>
                  <a:tcPr/>
                </a:tc>
                <a:tc>
                  <a:txBody>
                    <a:bodyPr/>
                    <a:lstStyle/>
                    <a:p>
                      <a:pPr algn="ctr"/>
                      <a:r>
                        <a:rPr lang="en-US" dirty="0"/>
                        <a:t>/28</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192.168.254.97-192.168.254.110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192.168.254.111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393217200"/>
                  </a:ext>
                </a:extLst>
              </a:tr>
              <a:tr h="371807">
                <a:tc>
                  <a:txBody>
                    <a:bodyPr/>
                    <a:lstStyle/>
                    <a:p>
                      <a:r>
                        <a:rPr lang="en-US" b="1" dirty="0">
                          <a:solidFill>
                            <a:srgbClr val="FF0000"/>
                          </a:solidFill>
                        </a:rPr>
                        <a:t>192.168.254.112</a:t>
                      </a:r>
                      <a:endParaRPr lang="en-GB" b="1" dirty="0">
                        <a:solidFill>
                          <a:srgbClr val="FF0000"/>
                        </a:solidFill>
                      </a:endParaRPr>
                    </a:p>
                  </a:txBody>
                  <a:tcPr/>
                </a:tc>
                <a:tc>
                  <a:txBody>
                    <a:bodyPr/>
                    <a:lstStyle/>
                    <a:p>
                      <a:pPr algn="ctr"/>
                      <a:r>
                        <a:rPr lang="en-US" dirty="0"/>
                        <a:t>/28</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192.168.254.111-192.168.254.126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192.168.254.127</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460078349"/>
                  </a:ext>
                </a:extLst>
              </a:tr>
              <a:tr h="371807">
                <a:tc>
                  <a:txBody>
                    <a:bodyPr/>
                    <a:lstStyle/>
                    <a:p>
                      <a:r>
                        <a:rPr lang="en-US" b="1" dirty="0">
                          <a:solidFill>
                            <a:srgbClr val="FF0000"/>
                          </a:solidFill>
                        </a:rPr>
                        <a:t>192.168.254.128</a:t>
                      </a:r>
                      <a:endParaRPr lang="en-GB"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192.168.254.129-192.168.254.142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192.168.254.143</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734963335"/>
                  </a:ext>
                </a:extLst>
              </a:tr>
              <a:tr h="371807">
                <a:tc>
                  <a:txBody>
                    <a:bodyPr/>
                    <a:lstStyle/>
                    <a:p>
                      <a:r>
                        <a:rPr lang="en-US" b="1" dirty="0">
                          <a:solidFill>
                            <a:srgbClr val="FF0000"/>
                          </a:solidFill>
                        </a:rPr>
                        <a:t>192.168.254.144</a:t>
                      </a:r>
                      <a:endParaRPr lang="en-GB"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192.168.254.145-192.168.254.158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192.168.254.159</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062167637"/>
                  </a:ext>
                </a:extLst>
              </a:tr>
              <a:tr h="371807">
                <a:tc>
                  <a:txBody>
                    <a:bodyPr/>
                    <a:lstStyle/>
                    <a:p>
                      <a:r>
                        <a:rPr lang="en-US" b="1" dirty="0">
                          <a:solidFill>
                            <a:srgbClr val="FF0000"/>
                          </a:solidFill>
                        </a:rPr>
                        <a:t>192.168.254.160</a:t>
                      </a:r>
                      <a:endParaRPr lang="en-GB"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192.168.254.161-192.168.254.174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192.168.254.175</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787493343"/>
                  </a:ext>
                </a:extLst>
              </a:tr>
              <a:tr h="371807">
                <a:tc>
                  <a:txBody>
                    <a:bodyPr/>
                    <a:lstStyle/>
                    <a:p>
                      <a:r>
                        <a:rPr lang="en-US" b="1" dirty="0">
                          <a:solidFill>
                            <a:srgbClr val="FF0000"/>
                          </a:solidFill>
                        </a:rPr>
                        <a:t>192.168.254.176</a:t>
                      </a:r>
                      <a:endParaRPr lang="en-GB"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192.168.254.177-192.168.254.190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192.168.254.191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551842015"/>
                  </a:ext>
                </a:extLst>
              </a:tr>
              <a:tr h="371807">
                <a:tc>
                  <a:txBody>
                    <a:bodyPr/>
                    <a:lstStyle/>
                    <a:p>
                      <a:r>
                        <a:rPr lang="en-US" b="1" dirty="0">
                          <a:solidFill>
                            <a:srgbClr val="FF0000"/>
                          </a:solidFill>
                        </a:rPr>
                        <a:t>192.168.254.192</a:t>
                      </a:r>
                      <a:endParaRPr lang="en-GB"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192.168.254.193-192.168.254.206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192.168.254.207</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395619812"/>
                  </a:ext>
                </a:extLst>
              </a:tr>
              <a:tr h="371807">
                <a:tc>
                  <a:txBody>
                    <a:bodyPr/>
                    <a:lstStyle/>
                    <a:p>
                      <a:r>
                        <a:rPr lang="en-US" b="1" dirty="0">
                          <a:solidFill>
                            <a:srgbClr val="FF0000"/>
                          </a:solidFill>
                        </a:rPr>
                        <a:t>192.168.254.208</a:t>
                      </a:r>
                      <a:endParaRPr lang="en-GB"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192.168.254.209-192.168.254.222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192.168.254.223</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261581693"/>
                  </a:ext>
                </a:extLst>
              </a:tr>
              <a:tr h="371807">
                <a:tc>
                  <a:txBody>
                    <a:bodyPr/>
                    <a:lstStyle/>
                    <a:p>
                      <a:r>
                        <a:rPr lang="en-US" b="1" dirty="0">
                          <a:solidFill>
                            <a:srgbClr val="FF0000"/>
                          </a:solidFill>
                        </a:rPr>
                        <a:t>192.168.254.224</a:t>
                      </a:r>
                      <a:endParaRPr lang="en-GB"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192.168.254.225-192.168.254.238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192.168.254.239</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834287180"/>
                  </a:ext>
                </a:extLst>
              </a:tr>
              <a:tr h="371807">
                <a:tc>
                  <a:txBody>
                    <a:bodyPr/>
                    <a:lstStyle/>
                    <a:p>
                      <a:r>
                        <a:rPr lang="en-US" b="1" dirty="0">
                          <a:solidFill>
                            <a:srgbClr val="FF0000"/>
                          </a:solidFill>
                        </a:rPr>
                        <a:t>192.168.254.240</a:t>
                      </a:r>
                      <a:endParaRPr lang="en-GB"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192.168.254.241-192.168.254.254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192.168.254.255</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5496446"/>
                  </a:ext>
                </a:extLst>
              </a:tr>
            </a:tbl>
          </a:graphicData>
        </a:graphic>
      </p:graphicFrame>
    </p:spTree>
    <p:extLst>
      <p:ext uri="{BB962C8B-B14F-4D97-AF65-F5344CB8AC3E}">
        <p14:creationId xmlns:p14="http://schemas.microsoft.com/office/powerpoint/2010/main" val="3697655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EA40D-55BF-4871-B463-3390062632FA}"/>
              </a:ext>
            </a:extLst>
          </p:cNvPr>
          <p:cNvSpPr>
            <a:spLocks noGrp="1"/>
          </p:cNvSpPr>
          <p:nvPr>
            <p:ph type="title"/>
          </p:nvPr>
        </p:nvSpPr>
        <p:spPr/>
        <p:txBody>
          <a:bodyPr/>
          <a:lstStyle/>
          <a:p>
            <a:pPr algn="ctr"/>
            <a:endParaRPr lang="en-GB" b="1" dirty="0"/>
          </a:p>
        </p:txBody>
      </p:sp>
      <p:sp>
        <p:nvSpPr>
          <p:cNvPr id="3" name="Content Placeholder 2">
            <a:extLst>
              <a:ext uri="{FF2B5EF4-FFF2-40B4-BE49-F238E27FC236}">
                <a16:creationId xmlns:a16="http://schemas.microsoft.com/office/drawing/2014/main" id="{19600583-B4F3-4F10-82BE-A581C1807D4E}"/>
              </a:ext>
            </a:extLst>
          </p:cNvPr>
          <p:cNvSpPr>
            <a:spLocks noGrp="1"/>
          </p:cNvSpPr>
          <p:nvPr>
            <p:ph idx="1"/>
          </p:nvPr>
        </p:nvSpPr>
        <p:spPr/>
        <p:txBody>
          <a:bodyPr/>
          <a:lstStyle/>
          <a:p>
            <a:r>
              <a:rPr lang="en-US" dirty="0"/>
              <a:t>Therefore we shall use any 10 of the 16 networks in the table above.</a:t>
            </a:r>
            <a:endParaRPr lang="en-GB" dirty="0"/>
          </a:p>
        </p:txBody>
      </p:sp>
    </p:spTree>
    <p:extLst>
      <p:ext uri="{BB962C8B-B14F-4D97-AF65-F5344CB8AC3E}">
        <p14:creationId xmlns:p14="http://schemas.microsoft.com/office/powerpoint/2010/main" val="1985162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0EC9-C2E3-4AF0-9EC5-5956B95F2992}"/>
              </a:ext>
            </a:extLst>
          </p:cNvPr>
          <p:cNvSpPr>
            <a:spLocks noGrp="1"/>
          </p:cNvSpPr>
          <p:nvPr>
            <p:ph type="title"/>
          </p:nvPr>
        </p:nvSpPr>
        <p:spPr/>
        <p:txBody>
          <a:bodyPr/>
          <a:lstStyle/>
          <a:p>
            <a:pPr algn="ctr"/>
            <a:r>
              <a:rPr lang="en-US" b="1" dirty="0"/>
              <a:t>Subnetting a Subnet</a:t>
            </a:r>
            <a:endParaRPr lang="en-GB" dirty="0"/>
          </a:p>
        </p:txBody>
      </p:sp>
      <p:sp>
        <p:nvSpPr>
          <p:cNvPr id="3" name="Content Placeholder 2">
            <a:extLst>
              <a:ext uri="{FF2B5EF4-FFF2-40B4-BE49-F238E27FC236}">
                <a16:creationId xmlns:a16="http://schemas.microsoft.com/office/drawing/2014/main" id="{B492657C-01C3-4F9E-9B69-C759F735B43A}"/>
              </a:ext>
            </a:extLst>
          </p:cNvPr>
          <p:cNvSpPr>
            <a:spLocks noGrp="1"/>
          </p:cNvSpPr>
          <p:nvPr>
            <p:ph idx="1"/>
          </p:nvPr>
        </p:nvSpPr>
        <p:spPr/>
        <p:txBody>
          <a:bodyPr/>
          <a:lstStyle/>
          <a:p>
            <a:pPr algn="just"/>
            <a:r>
              <a:rPr lang="en-US" dirty="0"/>
              <a:t>Given a subnet network address and a subnet mask, you can create more smaller networks from this, this is called subnetting a subnet.</a:t>
            </a:r>
          </a:p>
          <a:p>
            <a:pPr algn="just"/>
            <a:r>
              <a:rPr lang="en-GB" dirty="0"/>
              <a:t>Example</a:t>
            </a:r>
          </a:p>
          <a:p>
            <a:pPr algn="just"/>
            <a:r>
              <a:rPr lang="en-GB" dirty="0">
                <a:solidFill>
                  <a:srgbClr val="FF0000"/>
                </a:solidFill>
              </a:rPr>
              <a:t>You are given a single network ID: 125.23.200.64/26, you are asked to set up 3 separate subnets for three different departments.</a:t>
            </a:r>
          </a:p>
          <a:p>
            <a:pPr algn="just"/>
            <a:r>
              <a:rPr lang="en-GB" dirty="0">
                <a:solidFill>
                  <a:srgbClr val="FF0000"/>
                </a:solidFill>
              </a:rPr>
              <a:t>List each network ID, subnet mask, Host ID range, the number of usable host IDs, and the Broadcast ID</a:t>
            </a:r>
          </a:p>
          <a:p>
            <a:pPr algn="just"/>
            <a:r>
              <a:rPr lang="en-GB" dirty="0">
                <a:solidFill>
                  <a:srgbClr val="FF0000"/>
                </a:solidFill>
              </a:rPr>
              <a:t>Why is the address 125.23..200.64 /26 a subnet ID? This is because of the subnet mask</a:t>
            </a:r>
          </a:p>
        </p:txBody>
      </p:sp>
    </p:spTree>
    <p:extLst>
      <p:ext uri="{BB962C8B-B14F-4D97-AF65-F5344CB8AC3E}">
        <p14:creationId xmlns:p14="http://schemas.microsoft.com/office/powerpoint/2010/main" val="876549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0EC9-C2E3-4AF0-9EC5-5956B95F2992}"/>
              </a:ext>
            </a:extLst>
          </p:cNvPr>
          <p:cNvSpPr>
            <a:spLocks noGrp="1"/>
          </p:cNvSpPr>
          <p:nvPr>
            <p:ph type="title"/>
          </p:nvPr>
        </p:nvSpPr>
        <p:spPr>
          <a:xfrm>
            <a:off x="819454" y="0"/>
            <a:ext cx="10515600" cy="973818"/>
          </a:xfrm>
        </p:spPr>
        <p:txBody>
          <a:bodyPr/>
          <a:lstStyle/>
          <a:p>
            <a:pPr algn="ctr"/>
            <a:r>
              <a:rPr lang="en-US" b="1" dirty="0"/>
              <a:t>Subnetting a Subnet</a:t>
            </a:r>
            <a:endParaRPr lang="en-GB" dirty="0"/>
          </a:p>
        </p:txBody>
      </p:sp>
      <p:sp>
        <p:nvSpPr>
          <p:cNvPr id="3" name="Content Placeholder 2">
            <a:extLst>
              <a:ext uri="{FF2B5EF4-FFF2-40B4-BE49-F238E27FC236}">
                <a16:creationId xmlns:a16="http://schemas.microsoft.com/office/drawing/2014/main" id="{B492657C-01C3-4F9E-9B69-C759F735B43A}"/>
              </a:ext>
            </a:extLst>
          </p:cNvPr>
          <p:cNvSpPr>
            <a:spLocks noGrp="1"/>
          </p:cNvSpPr>
          <p:nvPr>
            <p:ph idx="1"/>
          </p:nvPr>
        </p:nvSpPr>
        <p:spPr>
          <a:xfrm>
            <a:off x="838200" y="973818"/>
            <a:ext cx="10515600" cy="5203145"/>
          </a:xfrm>
        </p:spPr>
        <p:txBody>
          <a:bodyPr/>
          <a:lstStyle/>
          <a:p>
            <a:pPr marL="0" indent="0" algn="just">
              <a:buNone/>
            </a:pPr>
            <a:r>
              <a:rPr lang="en-US" dirty="0"/>
              <a:t>Why is the address a subnet ID?</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The subnet mask /26 suggests that the address we have been given is one of the four subnets.  According to the question, we are required to divide our network into 3 networks but we know from our subnetting table that this is impossible we can get 4 subnets, 8, or 16, or 32 subnets, and so on.</a:t>
            </a:r>
          </a:p>
          <a:p>
            <a:pPr marL="0" indent="0" algn="just">
              <a:buNone/>
            </a:pPr>
            <a:endParaRPr lang="en-GB" dirty="0"/>
          </a:p>
        </p:txBody>
      </p:sp>
      <p:grpSp>
        <p:nvGrpSpPr>
          <p:cNvPr id="10" name="Group 9">
            <a:extLst>
              <a:ext uri="{FF2B5EF4-FFF2-40B4-BE49-F238E27FC236}">
                <a16:creationId xmlns:a16="http://schemas.microsoft.com/office/drawing/2014/main" id="{EC233EF1-B9F8-4F5B-B238-0BDB9A6AC5EA}"/>
              </a:ext>
            </a:extLst>
          </p:cNvPr>
          <p:cNvGrpSpPr/>
          <p:nvPr/>
        </p:nvGrpSpPr>
        <p:grpSpPr>
          <a:xfrm>
            <a:off x="819454" y="1909720"/>
            <a:ext cx="10553091" cy="2133785"/>
            <a:chOff x="819454" y="2362107"/>
            <a:chExt cx="10553091" cy="2133785"/>
          </a:xfrm>
        </p:grpSpPr>
        <p:pic>
          <p:nvPicPr>
            <p:cNvPr id="7" name="Picture 6">
              <a:extLst>
                <a:ext uri="{FF2B5EF4-FFF2-40B4-BE49-F238E27FC236}">
                  <a16:creationId xmlns:a16="http://schemas.microsoft.com/office/drawing/2014/main" id="{1B2B640A-B3B0-49A0-B9BF-E726F25A910A}"/>
                </a:ext>
              </a:extLst>
            </p:cNvPr>
            <p:cNvPicPr>
              <a:picLocks noChangeAspect="1"/>
            </p:cNvPicPr>
            <p:nvPr/>
          </p:nvPicPr>
          <p:blipFill>
            <a:blip r:embed="rId2"/>
            <a:stretch>
              <a:fillRect/>
            </a:stretch>
          </p:blipFill>
          <p:spPr>
            <a:xfrm>
              <a:off x="819454" y="2362107"/>
              <a:ext cx="10553091" cy="2133785"/>
            </a:xfrm>
            <a:prstGeom prst="rect">
              <a:avLst/>
            </a:prstGeom>
          </p:spPr>
        </p:pic>
        <p:sp>
          <p:nvSpPr>
            <p:cNvPr id="8" name="Freeform: Shape 7">
              <a:extLst>
                <a:ext uri="{FF2B5EF4-FFF2-40B4-BE49-F238E27FC236}">
                  <a16:creationId xmlns:a16="http://schemas.microsoft.com/office/drawing/2014/main" id="{D54F8D37-AA32-4C31-9B84-9D5DD4743619}"/>
                </a:ext>
              </a:extLst>
            </p:cNvPr>
            <p:cNvSpPr/>
            <p:nvPr/>
          </p:nvSpPr>
          <p:spPr>
            <a:xfrm>
              <a:off x="4071413" y="2396691"/>
              <a:ext cx="836902" cy="1742172"/>
            </a:xfrm>
            <a:custGeom>
              <a:avLst/>
              <a:gdLst>
                <a:gd name="connsiteX0" fmla="*/ 336958 w 836902"/>
                <a:gd name="connsiteY0" fmla="*/ 96252 h 1742172"/>
                <a:gd name="connsiteX1" fmla="*/ 279206 w 836902"/>
                <a:gd name="connsiteY1" fmla="*/ 144378 h 1742172"/>
                <a:gd name="connsiteX2" fmla="*/ 115576 w 836902"/>
                <a:gd name="connsiteY2" fmla="*/ 336884 h 1742172"/>
                <a:gd name="connsiteX3" fmla="*/ 28949 w 836902"/>
                <a:gd name="connsiteY3" fmla="*/ 462012 h 1742172"/>
                <a:gd name="connsiteX4" fmla="*/ 73 w 836902"/>
                <a:gd name="connsiteY4" fmla="*/ 606391 h 1742172"/>
                <a:gd name="connsiteX5" fmla="*/ 38574 w 836902"/>
                <a:gd name="connsiteY5" fmla="*/ 818147 h 1742172"/>
                <a:gd name="connsiteX6" fmla="*/ 57825 w 836902"/>
                <a:gd name="connsiteY6" fmla="*/ 904774 h 1742172"/>
                <a:gd name="connsiteX7" fmla="*/ 77075 w 836902"/>
                <a:gd name="connsiteY7" fmla="*/ 981776 h 1742172"/>
                <a:gd name="connsiteX8" fmla="*/ 115576 w 836902"/>
                <a:gd name="connsiteY8" fmla="*/ 1155031 h 1742172"/>
                <a:gd name="connsiteX9" fmla="*/ 125202 w 836902"/>
                <a:gd name="connsiteY9" fmla="*/ 1251284 h 1742172"/>
                <a:gd name="connsiteX10" fmla="*/ 144452 w 836902"/>
                <a:gd name="connsiteY10" fmla="*/ 1318661 h 1742172"/>
                <a:gd name="connsiteX11" fmla="*/ 154078 w 836902"/>
                <a:gd name="connsiteY11" fmla="*/ 1626669 h 1742172"/>
                <a:gd name="connsiteX12" fmla="*/ 182953 w 836902"/>
                <a:gd name="connsiteY12" fmla="*/ 1655545 h 1742172"/>
                <a:gd name="connsiteX13" fmla="*/ 250330 w 836902"/>
                <a:gd name="connsiteY13" fmla="*/ 1694046 h 1742172"/>
                <a:gd name="connsiteX14" fmla="*/ 346583 w 836902"/>
                <a:gd name="connsiteY14" fmla="*/ 1742172 h 1742172"/>
                <a:gd name="connsiteX15" fmla="*/ 471711 w 836902"/>
                <a:gd name="connsiteY15" fmla="*/ 1732547 h 1742172"/>
                <a:gd name="connsiteX16" fmla="*/ 587214 w 836902"/>
                <a:gd name="connsiteY16" fmla="*/ 1684421 h 1742172"/>
                <a:gd name="connsiteX17" fmla="*/ 683467 w 836902"/>
                <a:gd name="connsiteY17" fmla="*/ 1607418 h 1742172"/>
                <a:gd name="connsiteX18" fmla="*/ 750844 w 836902"/>
                <a:gd name="connsiteY18" fmla="*/ 1540042 h 1742172"/>
                <a:gd name="connsiteX19" fmla="*/ 779720 w 836902"/>
                <a:gd name="connsiteY19" fmla="*/ 1482290 h 1742172"/>
                <a:gd name="connsiteX20" fmla="*/ 808595 w 836902"/>
                <a:gd name="connsiteY20" fmla="*/ 336884 h 1742172"/>
                <a:gd name="connsiteX21" fmla="*/ 789345 w 836902"/>
                <a:gd name="connsiteY21" fmla="*/ 279132 h 1742172"/>
                <a:gd name="connsiteX22" fmla="*/ 770094 w 836902"/>
                <a:gd name="connsiteY22" fmla="*/ 211755 h 1742172"/>
                <a:gd name="connsiteX23" fmla="*/ 760469 w 836902"/>
                <a:gd name="connsiteY23" fmla="*/ 105877 h 1742172"/>
                <a:gd name="connsiteX24" fmla="*/ 731593 w 836902"/>
                <a:gd name="connsiteY24" fmla="*/ 77002 h 1742172"/>
                <a:gd name="connsiteX25" fmla="*/ 644966 w 836902"/>
                <a:gd name="connsiteY25" fmla="*/ 38501 h 1742172"/>
                <a:gd name="connsiteX26" fmla="*/ 596840 w 836902"/>
                <a:gd name="connsiteY26" fmla="*/ 9625 h 1742172"/>
                <a:gd name="connsiteX27" fmla="*/ 471711 w 836902"/>
                <a:gd name="connsiteY27" fmla="*/ 0 h 1742172"/>
                <a:gd name="connsiteX28" fmla="*/ 327332 w 836902"/>
                <a:gd name="connsiteY28" fmla="*/ 9625 h 1742172"/>
                <a:gd name="connsiteX29" fmla="*/ 279206 w 836902"/>
                <a:gd name="connsiteY29" fmla="*/ 28875 h 1742172"/>
                <a:gd name="connsiteX30" fmla="*/ 240705 w 836902"/>
                <a:gd name="connsiteY30" fmla="*/ 86627 h 1742172"/>
                <a:gd name="connsiteX31" fmla="*/ 221454 w 836902"/>
                <a:gd name="connsiteY31" fmla="*/ 115503 h 1742172"/>
                <a:gd name="connsiteX32" fmla="*/ 202204 w 836902"/>
                <a:gd name="connsiteY32" fmla="*/ 173254 h 174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6902" h="1742172">
                  <a:moveTo>
                    <a:pt x="336958" y="96252"/>
                  </a:moveTo>
                  <a:cubicBezTo>
                    <a:pt x="317707" y="112294"/>
                    <a:pt x="296925" y="126659"/>
                    <a:pt x="279206" y="144378"/>
                  </a:cubicBezTo>
                  <a:cubicBezTo>
                    <a:pt x="239217" y="184367"/>
                    <a:pt x="148986" y="289553"/>
                    <a:pt x="115576" y="336884"/>
                  </a:cubicBezTo>
                  <a:cubicBezTo>
                    <a:pt x="-13720" y="520052"/>
                    <a:pt x="169547" y="293295"/>
                    <a:pt x="28949" y="462012"/>
                  </a:cubicBezTo>
                  <a:cubicBezTo>
                    <a:pt x="21584" y="491471"/>
                    <a:pt x="-1469" y="572464"/>
                    <a:pt x="73" y="606391"/>
                  </a:cubicBezTo>
                  <a:cubicBezTo>
                    <a:pt x="6297" y="743330"/>
                    <a:pt x="13738" y="718803"/>
                    <a:pt x="38574" y="818147"/>
                  </a:cubicBezTo>
                  <a:cubicBezTo>
                    <a:pt x="45748" y="846844"/>
                    <a:pt x="51050" y="875980"/>
                    <a:pt x="57825" y="904774"/>
                  </a:cubicBezTo>
                  <a:cubicBezTo>
                    <a:pt x="63885" y="930528"/>
                    <a:pt x="72199" y="955772"/>
                    <a:pt x="77075" y="981776"/>
                  </a:cubicBezTo>
                  <a:cubicBezTo>
                    <a:pt x="109228" y="1153259"/>
                    <a:pt x="55477" y="954695"/>
                    <a:pt x="115576" y="1155031"/>
                  </a:cubicBezTo>
                  <a:cubicBezTo>
                    <a:pt x="118785" y="1187115"/>
                    <a:pt x="119598" y="1219530"/>
                    <a:pt x="125202" y="1251284"/>
                  </a:cubicBezTo>
                  <a:cubicBezTo>
                    <a:pt x="129261" y="1274286"/>
                    <a:pt x="142661" y="1295372"/>
                    <a:pt x="144452" y="1318661"/>
                  </a:cubicBezTo>
                  <a:cubicBezTo>
                    <a:pt x="152330" y="1421078"/>
                    <a:pt x="142415" y="1524614"/>
                    <a:pt x="154078" y="1626669"/>
                  </a:cubicBezTo>
                  <a:cubicBezTo>
                    <a:pt x="155624" y="1640193"/>
                    <a:pt x="172496" y="1646831"/>
                    <a:pt x="182953" y="1655545"/>
                  </a:cubicBezTo>
                  <a:cubicBezTo>
                    <a:pt x="207151" y="1675710"/>
                    <a:pt x="222093" y="1678359"/>
                    <a:pt x="250330" y="1694046"/>
                  </a:cubicBezTo>
                  <a:cubicBezTo>
                    <a:pt x="331251" y="1739003"/>
                    <a:pt x="264481" y="1709332"/>
                    <a:pt x="346583" y="1742172"/>
                  </a:cubicBezTo>
                  <a:cubicBezTo>
                    <a:pt x="388292" y="1738964"/>
                    <a:pt x="431034" y="1742310"/>
                    <a:pt x="471711" y="1732547"/>
                  </a:cubicBezTo>
                  <a:cubicBezTo>
                    <a:pt x="512269" y="1722813"/>
                    <a:pt x="587214" y="1684421"/>
                    <a:pt x="587214" y="1684421"/>
                  </a:cubicBezTo>
                  <a:lnTo>
                    <a:pt x="683467" y="1607418"/>
                  </a:lnTo>
                  <a:cubicBezTo>
                    <a:pt x="722316" y="1576894"/>
                    <a:pt x="724829" y="1583400"/>
                    <a:pt x="750844" y="1540042"/>
                  </a:cubicBezTo>
                  <a:cubicBezTo>
                    <a:pt x="761917" y="1521586"/>
                    <a:pt x="770095" y="1501541"/>
                    <a:pt x="779720" y="1482290"/>
                  </a:cubicBezTo>
                  <a:cubicBezTo>
                    <a:pt x="867052" y="980131"/>
                    <a:pt x="835231" y="1242487"/>
                    <a:pt x="808595" y="336884"/>
                  </a:cubicBezTo>
                  <a:cubicBezTo>
                    <a:pt x="807998" y="316601"/>
                    <a:pt x="795313" y="298527"/>
                    <a:pt x="789345" y="279132"/>
                  </a:cubicBezTo>
                  <a:cubicBezTo>
                    <a:pt x="782476" y="256807"/>
                    <a:pt x="776511" y="234214"/>
                    <a:pt x="770094" y="211755"/>
                  </a:cubicBezTo>
                  <a:cubicBezTo>
                    <a:pt x="766886" y="176462"/>
                    <a:pt x="770205" y="139952"/>
                    <a:pt x="760469" y="105877"/>
                  </a:cubicBezTo>
                  <a:cubicBezTo>
                    <a:pt x="756729" y="92789"/>
                    <a:pt x="742050" y="85716"/>
                    <a:pt x="731593" y="77002"/>
                  </a:cubicBezTo>
                  <a:cubicBezTo>
                    <a:pt x="673733" y="28785"/>
                    <a:pt x="734920" y="92474"/>
                    <a:pt x="644966" y="38501"/>
                  </a:cubicBezTo>
                  <a:cubicBezTo>
                    <a:pt x="628924" y="28876"/>
                    <a:pt x="615103" y="13683"/>
                    <a:pt x="596840" y="9625"/>
                  </a:cubicBezTo>
                  <a:cubicBezTo>
                    <a:pt x="556003" y="550"/>
                    <a:pt x="513421" y="3208"/>
                    <a:pt x="471711" y="0"/>
                  </a:cubicBezTo>
                  <a:cubicBezTo>
                    <a:pt x="423585" y="3208"/>
                    <a:pt x="375032" y="2470"/>
                    <a:pt x="327332" y="9625"/>
                  </a:cubicBezTo>
                  <a:cubicBezTo>
                    <a:pt x="310245" y="12188"/>
                    <a:pt x="291423" y="16658"/>
                    <a:pt x="279206" y="28875"/>
                  </a:cubicBezTo>
                  <a:cubicBezTo>
                    <a:pt x="154892" y="153189"/>
                    <a:pt x="378429" y="-5190"/>
                    <a:pt x="240705" y="86627"/>
                  </a:cubicBezTo>
                  <a:cubicBezTo>
                    <a:pt x="234288" y="96252"/>
                    <a:pt x="226152" y="104932"/>
                    <a:pt x="221454" y="115503"/>
                  </a:cubicBezTo>
                  <a:cubicBezTo>
                    <a:pt x="213213" y="134046"/>
                    <a:pt x="202204" y="173254"/>
                    <a:pt x="202204" y="173254"/>
                  </a:cubicBezTo>
                </a:path>
              </a:pathLst>
            </a:cu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9" name="Freeform: Shape 8">
              <a:extLst>
                <a:ext uri="{FF2B5EF4-FFF2-40B4-BE49-F238E27FC236}">
                  <a16:creationId xmlns:a16="http://schemas.microsoft.com/office/drawing/2014/main" id="{D5F14CFE-83BE-498E-8F6E-0192977E4EBF}"/>
                </a:ext>
              </a:extLst>
            </p:cNvPr>
            <p:cNvSpPr/>
            <p:nvPr/>
          </p:nvSpPr>
          <p:spPr>
            <a:xfrm>
              <a:off x="4283242" y="3628723"/>
              <a:ext cx="481556" cy="423513"/>
            </a:xfrm>
            <a:custGeom>
              <a:avLst/>
              <a:gdLst>
                <a:gd name="connsiteX0" fmla="*/ 442762 w 500806"/>
                <a:gd name="connsiteY0" fmla="*/ 48126 h 404261"/>
                <a:gd name="connsiteX1" fmla="*/ 231006 w 500806"/>
                <a:gd name="connsiteY1" fmla="*/ 28876 h 404261"/>
                <a:gd name="connsiteX2" fmla="*/ 163629 w 500806"/>
                <a:gd name="connsiteY2" fmla="*/ 9625 h 404261"/>
                <a:gd name="connsiteX3" fmla="*/ 115503 w 500806"/>
                <a:gd name="connsiteY3" fmla="*/ 0 h 404261"/>
                <a:gd name="connsiteX4" fmla="*/ 48126 w 500806"/>
                <a:gd name="connsiteY4" fmla="*/ 9625 h 404261"/>
                <a:gd name="connsiteX5" fmla="*/ 0 w 500806"/>
                <a:gd name="connsiteY5" fmla="*/ 96252 h 404261"/>
                <a:gd name="connsiteX6" fmla="*/ 19250 w 500806"/>
                <a:gd name="connsiteY6" fmla="*/ 308008 h 404261"/>
                <a:gd name="connsiteX7" fmla="*/ 86627 w 500806"/>
                <a:gd name="connsiteY7" fmla="*/ 385010 h 404261"/>
                <a:gd name="connsiteX8" fmla="*/ 144379 w 500806"/>
                <a:gd name="connsiteY8" fmla="*/ 404261 h 404261"/>
                <a:gd name="connsiteX9" fmla="*/ 394635 w 500806"/>
                <a:gd name="connsiteY9" fmla="*/ 385010 h 404261"/>
                <a:gd name="connsiteX10" fmla="*/ 462012 w 500806"/>
                <a:gd name="connsiteY10" fmla="*/ 356134 h 404261"/>
                <a:gd name="connsiteX11" fmla="*/ 481263 w 500806"/>
                <a:gd name="connsiteY11" fmla="*/ 327259 h 404261"/>
                <a:gd name="connsiteX12" fmla="*/ 490888 w 500806"/>
                <a:gd name="connsiteY12" fmla="*/ 288758 h 404261"/>
                <a:gd name="connsiteX13" fmla="*/ 500513 w 500806"/>
                <a:gd name="connsiteY13" fmla="*/ 259882 h 404261"/>
                <a:gd name="connsiteX14" fmla="*/ 452387 w 500806"/>
                <a:gd name="connsiteY14" fmla="*/ 48126 h 404261"/>
                <a:gd name="connsiteX15" fmla="*/ 423511 w 500806"/>
                <a:gd name="connsiteY15" fmla="*/ 28876 h 404261"/>
                <a:gd name="connsiteX16" fmla="*/ 385010 w 500806"/>
                <a:gd name="connsiteY16" fmla="*/ 28876 h 40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0806" h="404261">
                  <a:moveTo>
                    <a:pt x="442762" y="48126"/>
                  </a:moveTo>
                  <a:cubicBezTo>
                    <a:pt x="372177" y="41709"/>
                    <a:pt x="301218" y="38560"/>
                    <a:pt x="231006" y="28876"/>
                  </a:cubicBezTo>
                  <a:cubicBezTo>
                    <a:pt x="207867" y="25684"/>
                    <a:pt x="186289" y="15290"/>
                    <a:pt x="163629" y="9625"/>
                  </a:cubicBezTo>
                  <a:cubicBezTo>
                    <a:pt x="147758" y="5657"/>
                    <a:pt x="131545" y="3208"/>
                    <a:pt x="115503" y="0"/>
                  </a:cubicBezTo>
                  <a:cubicBezTo>
                    <a:pt x="93044" y="3208"/>
                    <a:pt x="69190" y="1199"/>
                    <a:pt x="48126" y="9625"/>
                  </a:cubicBezTo>
                  <a:cubicBezTo>
                    <a:pt x="14876" y="22925"/>
                    <a:pt x="8685" y="70195"/>
                    <a:pt x="0" y="96252"/>
                  </a:cubicBezTo>
                  <a:cubicBezTo>
                    <a:pt x="6417" y="166837"/>
                    <a:pt x="3875" y="238819"/>
                    <a:pt x="19250" y="308008"/>
                  </a:cubicBezTo>
                  <a:cubicBezTo>
                    <a:pt x="20145" y="312034"/>
                    <a:pt x="73777" y="377871"/>
                    <a:pt x="86627" y="385010"/>
                  </a:cubicBezTo>
                  <a:cubicBezTo>
                    <a:pt x="104365" y="394865"/>
                    <a:pt x="144379" y="404261"/>
                    <a:pt x="144379" y="404261"/>
                  </a:cubicBezTo>
                  <a:cubicBezTo>
                    <a:pt x="208247" y="400713"/>
                    <a:pt x="320709" y="398451"/>
                    <a:pt x="394635" y="385010"/>
                  </a:cubicBezTo>
                  <a:cubicBezTo>
                    <a:pt x="416893" y="380963"/>
                    <a:pt x="443046" y="365617"/>
                    <a:pt x="462012" y="356134"/>
                  </a:cubicBezTo>
                  <a:cubicBezTo>
                    <a:pt x="468429" y="346509"/>
                    <a:pt x="476706" y="337892"/>
                    <a:pt x="481263" y="327259"/>
                  </a:cubicBezTo>
                  <a:cubicBezTo>
                    <a:pt x="486474" y="315100"/>
                    <a:pt x="487254" y="301478"/>
                    <a:pt x="490888" y="288758"/>
                  </a:cubicBezTo>
                  <a:cubicBezTo>
                    <a:pt x="493675" y="279002"/>
                    <a:pt x="497305" y="269507"/>
                    <a:pt x="500513" y="259882"/>
                  </a:cubicBezTo>
                  <a:cubicBezTo>
                    <a:pt x="497544" y="212374"/>
                    <a:pt x="515776" y="90384"/>
                    <a:pt x="452387" y="48126"/>
                  </a:cubicBezTo>
                  <a:cubicBezTo>
                    <a:pt x="442762" y="41709"/>
                    <a:pt x="434634" y="32054"/>
                    <a:pt x="423511" y="28876"/>
                  </a:cubicBezTo>
                  <a:cubicBezTo>
                    <a:pt x="411171" y="25350"/>
                    <a:pt x="397844" y="28876"/>
                    <a:pt x="385010" y="28876"/>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68965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0EC9-C2E3-4AF0-9EC5-5956B95F2992}"/>
              </a:ext>
            </a:extLst>
          </p:cNvPr>
          <p:cNvSpPr>
            <a:spLocks noGrp="1"/>
          </p:cNvSpPr>
          <p:nvPr>
            <p:ph type="title"/>
          </p:nvPr>
        </p:nvSpPr>
        <p:spPr>
          <a:xfrm>
            <a:off x="819454" y="0"/>
            <a:ext cx="10515600" cy="973818"/>
          </a:xfrm>
        </p:spPr>
        <p:txBody>
          <a:bodyPr/>
          <a:lstStyle/>
          <a:p>
            <a:pPr algn="ctr"/>
            <a:r>
              <a:rPr lang="en-US" b="1" dirty="0"/>
              <a:t>Subnetting a Subnet</a:t>
            </a:r>
            <a:endParaRPr lang="en-GB" dirty="0"/>
          </a:p>
        </p:txBody>
      </p:sp>
      <p:sp>
        <p:nvSpPr>
          <p:cNvPr id="3" name="Content Placeholder 2">
            <a:extLst>
              <a:ext uri="{FF2B5EF4-FFF2-40B4-BE49-F238E27FC236}">
                <a16:creationId xmlns:a16="http://schemas.microsoft.com/office/drawing/2014/main" id="{B492657C-01C3-4F9E-9B69-C759F735B43A}"/>
              </a:ext>
            </a:extLst>
          </p:cNvPr>
          <p:cNvSpPr>
            <a:spLocks noGrp="1"/>
          </p:cNvSpPr>
          <p:nvPr>
            <p:ph idx="1"/>
          </p:nvPr>
        </p:nvSpPr>
        <p:spPr>
          <a:xfrm>
            <a:off x="838200" y="973818"/>
            <a:ext cx="10515600" cy="5203145"/>
          </a:xfrm>
        </p:spPr>
        <p:txBody>
          <a:bodyPr>
            <a:normAutofit lnSpcReduction="10000"/>
          </a:bodyPr>
          <a:lstStyle/>
          <a:p>
            <a:pPr marL="0" indent="0" algn="just">
              <a:buNone/>
            </a:pPr>
            <a:r>
              <a:rPr lang="en-US" dirty="0"/>
              <a:t>In this example, 4 subnets will be enough for us to create the required 3 subnets.</a:t>
            </a:r>
          </a:p>
          <a:p>
            <a:pPr marL="0" indent="0" algn="just">
              <a:buNone/>
            </a:pPr>
            <a:r>
              <a:rPr lang="en-US" dirty="0"/>
              <a:t>So we multiply 4 by 4, we get 16.  if we wanted like 6 subnets we would multiply 4 by 8, we get 32. </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In the next step, we locate the number 16 in the first row of our subnet table. This gives us 16 host IDs and the new subnet mask is /28</a:t>
            </a:r>
          </a:p>
          <a:p>
            <a:pPr marL="0" indent="0" algn="just">
              <a:buNone/>
            </a:pPr>
            <a:r>
              <a:rPr lang="en-US" dirty="0"/>
              <a:t>The final step is to make the table</a:t>
            </a:r>
          </a:p>
          <a:p>
            <a:pPr marL="0" indent="0" algn="just">
              <a:buNone/>
            </a:pPr>
            <a:endParaRPr lang="en-US" b="1" dirty="0"/>
          </a:p>
          <a:p>
            <a:pPr marL="0" indent="0" algn="just">
              <a:buNone/>
            </a:pPr>
            <a:endParaRPr lang="en-US" dirty="0"/>
          </a:p>
        </p:txBody>
      </p:sp>
      <p:grpSp>
        <p:nvGrpSpPr>
          <p:cNvPr id="11" name="Group 10">
            <a:extLst>
              <a:ext uri="{FF2B5EF4-FFF2-40B4-BE49-F238E27FC236}">
                <a16:creationId xmlns:a16="http://schemas.microsoft.com/office/drawing/2014/main" id="{67534764-0819-4826-87A2-A13AB9FB2718}"/>
              </a:ext>
            </a:extLst>
          </p:cNvPr>
          <p:cNvGrpSpPr/>
          <p:nvPr/>
        </p:nvGrpSpPr>
        <p:grpSpPr>
          <a:xfrm>
            <a:off x="966411" y="2508497"/>
            <a:ext cx="10553091" cy="2133785"/>
            <a:chOff x="819454" y="2362107"/>
            <a:chExt cx="10553091" cy="2133785"/>
          </a:xfrm>
        </p:grpSpPr>
        <p:pic>
          <p:nvPicPr>
            <p:cNvPr id="12" name="Picture 11">
              <a:extLst>
                <a:ext uri="{FF2B5EF4-FFF2-40B4-BE49-F238E27FC236}">
                  <a16:creationId xmlns:a16="http://schemas.microsoft.com/office/drawing/2014/main" id="{773ECF59-1594-4D29-BD3B-9BD4F008FC36}"/>
                </a:ext>
              </a:extLst>
            </p:cNvPr>
            <p:cNvPicPr>
              <a:picLocks noChangeAspect="1"/>
            </p:cNvPicPr>
            <p:nvPr/>
          </p:nvPicPr>
          <p:blipFill>
            <a:blip r:embed="rId2"/>
            <a:stretch>
              <a:fillRect/>
            </a:stretch>
          </p:blipFill>
          <p:spPr>
            <a:xfrm>
              <a:off x="819454" y="2362107"/>
              <a:ext cx="10553091" cy="2133785"/>
            </a:xfrm>
            <a:prstGeom prst="rect">
              <a:avLst/>
            </a:prstGeom>
          </p:spPr>
        </p:pic>
        <p:sp>
          <p:nvSpPr>
            <p:cNvPr id="13" name="Freeform: Shape 12">
              <a:extLst>
                <a:ext uri="{FF2B5EF4-FFF2-40B4-BE49-F238E27FC236}">
                  <a16:creationId xmlns:a16="http://schemas.microsoft.com/office/drawing/2014/main" id="{605116C5-50C0-4A4E-9FA7-FA54B67CBD28}"/>
                </a:ext>
              </a:extLst>
            </p:cNvPr>
            <p:cNvSpPr/>
            <p:nvPr/>
          </p:nvSpPr>
          <p:spPr>
            <a:xfrm>
              <a:off x="4071413" y="2396691"/>
              <a:ext cx="836902" cy="1742172"/>
            </a:xfrm>
            <a:custGeom>
              <a:avLst/>
              <a:gdLst>
                <a:gd name="connsiteX0" fmla="*/ 336958 w 836902"/>
                <a:gd name="connsiteY0" fmla="*/ 96252 h 1742172"/>
                <a:gd name="connsiteX1" fmla="*/ 279206 w 836902"/>
                <a:gd name="connsiteY1" fmla="*/ 144378 h 1742172"/>
                <a:gd name="connsiteX2" fmla="*/ 115576 w 836902"/>
                <a:gd name="connsiteY2" fmla="*/ 336884 h 1742172"/>
                <a:gd name="connsiteX3" fmla="*/ 28949 w 836902"/>
                <a:gd name="connsiteY3" fmla="*/ 462012 h 1742172"/>
                <a:gd name="connsiteX4" fmla="*/ 73 w 836902"/>
                <a:gd name="connsiteY4" fmla="*/ 606391 h 1742172"/>
                <a:gd name="connsiteX5" fmla="*/ 38574 w 836902"/>
                <a:gd name="connsiteY5" fmla="*/ 818147 h 1742172"/>
                <a:gd name="connsiteX6" fmla="*/ 57825 w 836902"/>
                <a:gd name="connsiteY6" fmla="*/ 904774 h 1742172"/>
                <a:gd name="connsiteX7" fmla="*/ 77075 w 836902"/>
                <a:gd name="connsiteY7" fmla="*/ 981776 h 1742172"/>
                <a:gd name="connsiteX8" fmla="*/ 115576 w 836902"/>
                <a:gd name="connsiteY8" fmla="*/ 1155031 h 1742172"/>
                <a:gd name="connsiteX9" fmla="*/ 125202 w 836902"/>
                <a:gd name="connsiteY9" fmla="*/ 1251284 h 1742172"/>
                <a:gd name="connsiteX10" fmla="*/ 144452 w 836902"/>
                <a:gd name="connsiteY10" fmla="*/ 1318661 h 1742172"/>
                <a:gd name="connsiteX11" fmla="*/ 154078 w 836902"/>
                <a:gd name="connsiteY11" fmla="*/ 1626669 h 1742172"/>
                <a:gd name="connsiteX12" fmla="*/ 182953 w 836902"/>
                <a:gd name="connsiteY12" fmla="*/ 1655545 h 1742172"/>
                <a:gd name="connsiteX13" fmla="*/ 250330 w 836902"/>
                <a:gd name="connsiteY13" fmla="*/ 1694046 h 1742172"/>
                <a:gd name="connsiteX14" fmla="*/ 346583 w 836902"/>
                <a:gd name="connsiteY14" fmla="*/ 1742172 h 1742172"/>
                <a:gd name="connsiteX15" fmla="*/ 471711 w 836902"/>
                <a:gd name="connsiteY15" fmla="*/ 1732547 h 1742172"/>
                <a:gd name="connsiteX16" fmla="*/ 587214 w 836902"/>
                <a:gd name="connsiteY16" fmla="*/ 1684421 h 1742172"/>
                <a:gd name="connsiteX17" fmla="*/ 683467 w 836902"/>
                <a:gd name="connsiteY17" fmla="*/ 1607418 h 1742172"/>
                <a:gd name="connsiteX18" fmla="*/ 750844 w 836902"/>
                <a:gd name="connsiteY18" fmla="*/ 1540042 h 1742172"/>
                <a:gd name="connsiteX19" fmla="*/ 779720 w 836902"/>
                <a:gd name="connsiteY19" fmla="*/ 1482290 h 1742172"/>
                <a:gd name="connsiteX20" fmla="*/ 808595 w 836902"/>
                <a:gd name="connsiteY20" fmla="*/ 336884 h 1742172"/>
                <a:gd name="connsiteX21" fmla="*/ 789345 w 836902"/>
                <a:gd name="connsiteY21" fmla="*/ 279132 h 1742172"/>
                <a:gd name="connsiteX22" fmla="*/ 770094 w 836902"/>
                <a:gd name="connsiteY22" fmla="*/ 211755 h 1742172"/>
                <a:gd name="connsiteX23" fmla="*/ 760469 w 836902"/>
                <a:gd name="connsiteY23" fmla="*/ 105877 h 1742172"/>
                <a:gd name="connsiteX24" fmla="*/ 731593 w 836902"/>
                <a:gd name="connsiteY24" fmla="*/ 77002 h 1742172"/>
                <a:gd name="connsiteX25" fmla="*/ 644966 w 836902"/>
                <a:gd name="connsiteY25" fmla="*/ 38501 h 1742172"/>
                <a:gd name="connsiteX26" fmla="*/ 596840 w 836902"/>
                <a:gd name="connsiteY26" fmla="*/ 9625 h 1742172"/>
                <a:gd name="connsiteX27" fmla="*/ 471711 w 836902"/>
                <a:gd name="connsiteY27" fmla="*/ 0 h 1742172"/>
                <a:gd name="connsiteX28" fmla="*/ 327332 w 836902"/>
                <a:gd name="connsiteY28" fmla="*/ 9625 h 1742172"/>
                <a:gd name="connsiteX29" fmla="*/ 279206 w 836902"/>
                <a:gd name="connsiteY29" fmla="*/ 28875 h 1742172"/>
                <a:gd name="connsiteX30" fmla="*/ 240705 w 836902"/>
                <a:gd name="connsiteY30" fmla="*/ 86627 h 1742172"/>
                <a:gd name="connsiteX31" fmla="*/ 221454 w 836902"/>
                <a:gd name="connsiteY31" fmla="*/ 115503 h 1742172"/>
                <a:gd name="connsiteX32" fmla="*/ 202204 w 836902"/>
                <a:gd name="connsiteY32" fmla="*/ 173254 h 174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6902" h="1742172">
                  <a:moveTo>
                    <a:pt x="336958" y="96252"/>
                  </a:moveTo>
                  <a:cubicBezTo>
                    <a:pt x="317707" y="112294"/>
                    <a:pt x="296925" y="126659"/>
                    <a:pt x="279206" y="144378"/>
                  </a:cubicBezTo>
                  <a:cubicBezTo>
                    <a:pt x="239217" y="184367"/>
                    <a:pt x="148986" y="289553"/>
                    <a:pt x="115576" y="336884"/>
                  </a:cubicBezTo>
                  <a:cubicBezTo>
                    <a:pt x="-13720" y="520052"/>
                    <a:pt x="169547" y="293295"/>
                    <a:pt x="28949" y="462012"/>
                  </a:cubicBezTo>
                  <a:cubicBezTo>
                    <a:pt x="21584" y="491471"/>
                    <a:pt x="-1469" y="572464"/>
                    <a:pt x="73" y="606391"/>
                  </a:cubicBezTo>
                  <a:cubicBezTo>
                    <a:pt x="6297" y="743330"/>
                    <a:pt x="13738" y="718803"/>
                    <a:pt x="38574" y="818147"/>
                  </a:cubicBezTo>
                  <a:cubicBezTo>
                    <a:pt x="45748" y="846844"/>
                    <a:pt x="51050" y="875980"/>
                    <a:pt x="57825" y="904774"/>
                  </a:cubicBezTo>
                  <a:cubicBezTo>
                    <a:pt x="63885" y="930528"/>
                    <a:pt x="72199" y="955772"/>
                    <a:pt x="77075" y="981776"/>
                  </a:cubicBezTo>
                  <a:cubicBezTo>
                    <a:pt x="109228" y="1153259"/>
                    <a:pt x="55477" y="954695"/>
                    <a:pt x="115576" y="1155031"/>
                  </a:cubicBezTo>
                  <a:cubicBezTo>
                    <a:pt x="118785" y="1187115"/>
                    <a:pt x="119598" y="1219530"/>
                    <a:pt x="125202" y="1251284"/>
                  </a:cubicBezTo>
                  <a:cubicBezTo>
                    <a:pt x="129261" y="1274286"/>
                    <a:pt x="142661" y="1295372"/>
                    <a:pt x="144452" y="1318661"/>
                  </a:cubicBezTo>
                  <a:cubicBezTo>
                    <a:pt x="152330" y="1421078"/>
                    <a:pt x="142415" y="1524614"/>
                    <a:pt x="154078" y="1626669"/>
                  </a:cubicBezTo>
                  <a:cubicBezTo>
                    <a:pt x="155624" y="1640193"/>
                    <a:pt x="172496" y="1646831"/>
                    <a:pt x="182953" y="1655545"/>
                  </a:cubicBezTo>
                  <a:cubicBezTo>
                    <a:pt x="207151" y="1675710"/>
                    <a:pt x="222093" y="1678359"/>
                    <a:pt x="250330" y="1694046"/>
                  </a:cubicBezTo>
                  <a:cubicBezTo>
                    <a:pt x="331251" y="1739003"/>
                    <a:pt x="264481" y="1709332"/>
                    <a:pt x="346583" y="1742172"/>
                  </a:cubicBezTo>
                  <a:cubicBezTo>
                    <a:pt x="388292" y="1738964"/>
                    <a:pt x="431034" y="1742310"/>
                    <a:pt x="471711" y="1732547"/>
                  </a:cubicBezTo>
                  <a:cubicBezTo>
                    <a:pt x="512269" y="1722813"/>
                    <a:pt x="587214" y="1684421"/>
                    <a:pt x="587214" y="1684421"/>
                  </a:cubicBezTo>
                  <a:lnTo>
                    <a:pt x="683467" y="1607418"/>
                  </a:lnTo>
                  <a:cubicBezTo>
                    <a:pt x="722316" y="1576894"/>
                    <a:pt x="724829" y="1583400"/>
                    <a:pt x="750844" y="1540042"/>
                  </a:cubicBezTo>
                  <a:cubicBezTo>
                    <a:pt x="761917" y="1521586"/>
                    <a:pt x="770095" y="1501541"/>
                    <a:pt x="779720" y="1482290"/>
                  </a:cubicBezTo>
                  <a:cubicBezTo>
                    <a:pt x="867052" y="980131"/>
                    <a:pt x="835231" y="1242487"/>
                    <a:pt x="808595" y="336884"/>
                  </a:cubicBezTo>
                  <a:cubicBezTo>
                    <a:pt x="807998" y="316601"/>
                    <a:pt x="795313" y="298527"/>
                    <a:pt x="789345" y="279132"/>
                  </a:cubicBezTo>
                  <a:cubicBezTo>
                    <a:pt x="782476" y="256807"/>
                    <a:pt x="776511" y="234214"/>
                    <a:pt x="770094" y="211755"/>
                  </a:cubicBezTo>
                  <a:cubicBezTo>
                    <a:pt x="766886" y="176462"/>
                    <a:pt x="770205" y="139952"/>
                    <a:pt x="760469" y="105877"/>
                  </a:cubicBezTo>
                  <a:cubicBezTo>
                    <a:pt x="756729" y="92789"/>
                    <a:pt x="742050" y="85716"/>
                    <a:pt x="731593" y="77002"/>
                  </a:cubicBezTo>
                  <a:cubicBezTo>
                    <a:pt x="673733" y="28785"/>
                    <a:pt x="734920" y="92474"/>
                    <a:pt x="644966" y="38501"/>
                  </a:cubicBezTo>
                  <a:cubicBezTo>
                    <a:pt x="628924" y="28876"/>
                    <a:pt x="615103" y="13683"/>
                    <a:pt x="596840" y="9625"/>
                  </a:cubicBezTo>
                  <a:cubicBezTo>
                    <a:pt x="556003" y="550"/>
                    <a:pt x="513421" y="3208"/>
                    <a:pt x="471711" y="0"/>
                  </a:cubicBezTo>
                  <a:cubicBezTo>
                    <a:pt x="423585" y="3208"/>
                    <a:pt x="375032" y="2470"/>
                    <a:pt x="327332" y="9625"/>
                  </a:cubicBezTo>
                  <a:cubicBezTo>
                    <a:pt x="310245" y="12188"/>
                    <a:pt x="291423" y="16658"/>
                    <a:pt x="279206" y="28875"/>
                  </a:cubicBezTo>
                  <a:cubicBezTo>
                    <a:pt x="154892" y="153189"/>
                    <a:pt x="378429" y="-5190"/>
                    <a:pt x="240705" y="86627"/>
                  </a:cubicBezTo>
                  <a:cubicBezTo>
                    <a:pt x="234288" y="96252"/>
                    <a:pt x="226152" y="104932"/>
                    <a:pt x="221454" y="115503"/>
                  </a:cubicBezTo>
                  <a:cubicBezTo>
                    <a:pt x="213213" y="134046"/>
                    <a:pt x="202204" y="173254"/>
                    <a:pt x="202204" y="173254"/>
                  </a:cubicBezTo>
                </a:path>
              </a:pathLst>
            </a:cu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14" name="Freeform: Shape 13">
              <a:extLst>
                <a:ext uri="{FF2B5EF4-FFF2-40B4-BE49-F238E27FC236}">
                  <a16:creationId xmlns:a16="http://schemas.microsoft.com/office/drawing/2014/main" id="{243F56AF-79AC-4440-A28A-4518B53C47D9}"/>
                </a:ext>
              </a:extLst>
            </p:cNvPr>
            <p:cNvSpPr/>
            <p:nvPr/>
          </p:nvSpPr>
          <p:spPr>
            <a:xfrm>
              <a:off x="4283242" y="3628723"/>
              <a:ext cx="481556" cy="423513"/>
            </a:xfrm>
            <a:custGeom>
              <a:avLst/>
              <a:gdLst>
                <a:gd name="connsiteX0" fmla="*/ 442762 w 500806"/>
                <a:gd name="connsiteY0" fmla="*/ 48126 h 404261"/>
                <a:gd name="connsiteX1" fmla="*/ 231006 w 500806"/>
                <a:gd name="connsiteY1" fmla="*/ 28876 h 404261"/>
                <a:gd name="connsiteX2" fmla="*/ 163629 w 500806"/>
                <a:gd name="connsiteY2" fmla="*/ 9625 h 404261"/>
                <a:gd name="connsiteX3" fmla="*/ 115503 w 500806"/>
                <a:gd name="connsiteY3" fmla="*/ 0 h 404261"/>
                <a:gd name="connsiteX4" fmla="*/ 48126 w 500806"/>
                <a:gd name="connsiteY4" fmla="*/ 9625 h 404261"/>
                <a:gd name="connsiteX5" fmla="*/ 0 w 500806"/>
                <a:gd name="connsiteY5" fmla="*/ 96252 h 404261"/>
                <a:gd name="connsiteX6" fmla="*/ 19250 w 500806"/>
                <a:gd name="connsiteY6" fmla="*/ 308008 h 404261"/>
                <a:gd name="connsiteX7" fmla="*/ 86627 w 500806"/>
                <a:gd name="connsiteY7" fmla="*/ 385010 h 404261"/>
                <a:gd name="connsiteX8" fmla="*/ 144379 w 500806"/>
                <a:gd name="connsiteY8" fmla="*/ 404261 h 404261"/>
                <a:gd name="connsiteX9" fmla="*/ 394635 w 500806"/>
                <a:gd name="connsiteY9" fmla="*/ 385010 h 404261"/>
                <a:gd name="connsiteX10" fmla="*/ 462012 w 500806"/>
                <a:gd name="connsiteY10" fmla="*/ 356134 h 404261"/>
                <a:gd name="connsiteX11" fmla="*/ 481263 w 500806"/>
                <a:gd name="connsiteY11" fmla="*/ 327259 h 404261"/>
                <a:gd name="connsiteX12" fmla="*/ 490888 w 500806"/>
                <a:gd name="connsiteY12" fmla="*/ 288758 h 404261"/>
                <a:gd name="connsiteX13" fmla="*/ 500513 w 500806"/>
                <a:gd name="connsiteY13" fmla="*/ 259882 h 404261"/>
                <a:gd name="connsiteX14" fmla="*/ 452387 w 500806"/>
                <a:gd name="connsiteY14" fmla="*/ 48126 h 404261"/>
                <a:gd name="connsiteX15" fmla="*/ 423511 w 500806"/>
                <a:gd name="connsiteY15" fmla="*/ 28876 h 404261"/>
                <a:gd name="connsiteX16" fmla="*/ 385010 w 500806"/>
                <a:gd name="connsiteY16" fmla="*/ 28876 h 40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0806" h="404261">
                  <a:moveTo>
                    <a:pt x="442762" y="48126"/>
                  </a:moveTo>
                  <a:cubicBezTo>
                    <a:pt x="372177" y="41709"/>
                    <a:pt x="301218" y="38560"/>
                    <a:pt x="231006" y="28876"/>
                  </a:cubicBezTo>
                  <a:cubicBezTo>
                    <a:pt x="207867" y="25684"/>
                    <a:pt x="186289" y="15290"/>
                    <a:pt x="163629" y="9625"/>
                  </a:cubicBezTo>
                  <a:cubicBezTo>
                    <a:pt x="147758" y="5657"/>
                    <a:pt x="131545" y="3208"/>
                    <a:pt x="115503" y="0"/>
                  </a:cubicBezTo>
                  <a:cubicBezTo>
                    <a:pt x="93044" y="3208"/>
                    <a:pt x="69190" y="1199"/>
                    <a:pt x="48126" y="9625"/>
                  </a:cubicBezTo>
                  <a:cubicBezTo>
                    <a:pt x="14876" y="22925"/>
                    <a:pt x="8685" y="70195"/>
                    <a:pt x="0" y="96252"/>
                  </a:cubicBezTo>
                  <a:cubicBezTo>
                    <a:pt x="6417" y="166837"/>
                    <a:pt x="3875" y="238819"/>
                    <a:pt x="19250" y="308008"/>
                  </a:cubicBezTo>
                  <a:cubicBezTo>
                    <a:pt x="20145" y="312034"/>
                    <a:pt x="73777" y="377871"/>
                    <a:pt x="86627" y="385010"/>
                  </a:cubicBezTo>
                  <a:cubicBezTo>
                    <a:pt x="104365" y="394865"/>
                    <a:pt x="144379" y="404261"/>
                    <a:pt x="144379" y="404261"/>
                  </a:cubicBezTo>
                  <a:cubicBezTo>
                    <a:pt x="208247" y="400713"/>
                    <a:pt x="320709" y="398451"/>
                    <a:pt x="394635" y="385010"/>
                  </a:cubicBezTo>
                  <a:cubicBezTo>
                    <a:pt x="416893" y="380963"/>
                    <a:pt x="443046" y="365617"/>
                    <a:pt x="462012" y="356134"/>
                  </a:cubicBezTo>
                  <a:cubicBezTo>
                    <a:pt x="468429" y="346509"/>
                    <a:pt x="476706" y="337892"/>
                    <a:pt x="481263" y="327259"/>
                  </a:cubicBezTo>
                  <a:cubicBezTo>
                    <a:pt x="486474" y="315100"/>
                    <a:pt x="487254" y="301478"/>
                    <a:pt x="490888" y="288758"/>
                  </a:cubicBezTo>
                  <a:cubicBezTo>
                    <a:pt x="493675" y="279002"/>
                    <a:pt x="497305" y="269507"/>
                    <a:pt x="500513" y="259882"/>
                  </a:cubicBezTo>
                  <a:cubicBezTo>
                    <a:pt x="497544" y="212374"/>
                    <a:pt x="515776" y="90384"/>
                    <a:pt x="452387" y="48126"/>
                  </a:cubicBezTo>
                  <a:cubicBezTo>
                    <a:pt x="442762" y="41709"/>
                    <a:pt x="434634" y="32054"/>
                    <a:pt x="423511" y="28876"/>
                  </a:cubicBezTo>
                  <a:cubicBezTo>
                    <a:pt x="411171" y="25350"/>
                    <a:pt x="397844" y="28876"/>
                    <a:pt x="385010" y="28876"/>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Freeform: Shape 3">
            <a:extLst>
              <a:ext uri="{FF2B5EF4-FFF2-40B4-BE49-F238E27FC236}">
                <a16:creationId xmlns:a16="http://schemas.microsoft.com/office/drawing/2014/main" id="{A4BA995C-89AF-4B43-B1B4-A3D4326FBEC0}"/>
              </a:ext>
            </a:extLst>
          </p:cNvPr>
          <p:cNvSpPr/>
          <p:nvPr/>
        </p:nvSpPr>
        <p:spPr>
          <a:xfrm>
            <a:off x="6448926" y="2791326"/>
            <a:ext cx="687804" cy="1742172"/>
          </a:xfrm>
          <a:custGeom>
            <a:avLst/>
            <a:gdLst>
              <a:gd name="connsiteX0" fmla="*/ 250257 w 837398"/>
              <a:gd name="connsiteY0" fmla="*/ 67377 h 1886552"/>
              <a:gd name="connsiteX1" fmla="*/ 192506 w 837398"/>
              <a:gd name="connsiteY1" fmla="*/ 182880 h 1886552"/>
              <a:gd name="connsiteX2" fmla="*/ 144379 w 837398"/>
              <a:gd name="connsiteY2" fmla="*/ 259882 h 1886552"/>
              <a:gd name="connsiteX3" fmla="*/ 125129 w 837398"/>
              <a:gd name="connsiteY3" fmla="*/ 317634 h 1886552"/>
              <a:gd name="connsiteX4" fmla="*/ 67377 w 837398"/>
              <a:gd name="connsiteY4" fmla="*/ 462013 h 1886552"/>
              <a:gd name="connsiteX5" fmla="*/ 28876 w 837398"/>
              <a:gd name="connsiteY5" fmla="*/ 606392 h 1886552"/>
              <a:gd name="connsiteX6" fmla="*/ 0 w 837398"/>
              <a:gd name="connsiteY6" fmla="*/ 770021 h 1886552"/>
              <a:gd name="connsiteX7" fmla="*/ 19251 w 837398"/>
              <a:gd name="connsiteY7" fmla="*/ 1540042 h 1886552"/>
              <a:gd name="connsiteX8" fmla="*/ 38501 w 837398"/>
              <a:gd name="connsiteY8" fmla="*/ 1626670 h 1886552"/>
              <a:gd name="connsiteX9" fmla="*/ 96253 w 837398"/>
              <a:gd name="connsiteY9" fmla="*/ 1771049 h 1886552"/>
              <a:gd name="connsiteX10" fmla="*/ 134754 w 837398"/>
              <a:gd name="connsiteY10" fmla="*/ 1819175 h 1886552"/>
              <a:gd name="connsiteX11" fmla="*/ 154005 w 837398"/>
              <a:gd name="connsiteY11" fmla="*/ 1857676 h 1886552"/>
              <a:gd name="connsiteX12" fmla="*/ 221381 w 837398"/>
              <a:gd name="connsiteY12" fmla="*/ 1886552 h 1886552"/>
              <a:gd name="connsiteX13" fmla="*/ 442762 w 837398"/>
              <a:gd name="connsiteY13" fmla="*/ 1819175 h 1886552"/>
              <a:gd name="connsiteX14" fmla="*/ 510139 w 837398"/>
              <a:gd name="connsiteY14" fmla="*/ 1780674 h 1886552"/>
              <a:gd name="connsiteX15" fmla="*/ 616017 w 837398"/>
              <a:gd name="connsiteY15" fmla="*/ 1732548 h 1886552"/>
              <a:gd name="connsiteX16" fmla="*/ 721895 w 837398"/>
              <a:gd name="connsiteY16" fmla="*/ 1626670 h 1886552"/>
              <a:gd name="connsiteX17" fmla="*/ 818148 w 837398"/>
              <a:gd name="connsiteY17" fmla="*/ 1491916 h 1886552"/>
              <a:gd name="connsiteX18" fmla="*/ 837398 w 837398"/>
              <a:gd name="connsiteY18" fmla="*/ 1424539 h 1886552"/>
              <a:gd name="connsiteX19" fmla="*/ 818148 w 837398"/>
              <a:gd name="connsiteY19" fmla="*/ 1078030 h 1886552"/>
              <a:gd name="connsiteX20" fmla="*/ 789272 w 837398"/>
              <a:gd name="connsiteY20" fmla="*/ 962527 h 1886552"/>
              <a:gd name="connsiteX21" fmla="*/ 750771 w 837398"/>
              <a:gd name="connsiteY21" fmla="*/ 818148 h 1886552"/>
              <a:gd name="connsiteX22" fmla="*/ 741146 w 837398"/>
              <a:gd name="connsiteY22" fmla="*/ 712270 h 1886552"/>
              <a:gd name="connsiteX23" fmla="*/ 731520 w 837398"/>
              <a:gd name="connsiteY23" fmla="*/ 154005 h 1886552"/>
              <a:gd name="connsiteX24" fmla="*/ 712270 w 837398"/>
              <a:gd name="connsiteY24" fmla="*/ 105878 h 1886552"/>
              <a:gd name="connsiteX25" fmla="*/ 702645 w 837398"/>
              <a:gd name="connsiteY25" fmla="*/ 57752 h 1886552"/>
              <a:gd name="connsiteX26" fmla="*/ 683394 w 837398"/>
              <a:gd name="connsiteY26" fmla="*/ 0 h 1886552"/>
              <a:gd name="connsiteX27" fmla="*/ 413887 w 837398"/>
              <a:gd name="connsiteY27" fmla="*/ 38501 h 1886552"/>
              <a:gd name="connsiteX28" fmla="*/ 298384 w 837398"/>
              <a:gd name="connsiteY28" fmla="*/ 48127 h 188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398" h="1886552">
                <a:moveTo>
                  <a:pt x="250257" y="67377"/>
                </a:moveTo>
                <a:cubicBezTo>
                  <a:pt x="147758" y="238206"/>
                  <a:pt x="308489" y="-34589"/>
                  <a:pt x="192506" y="182880"/>
                </a:cubicBezTo>
                <a:cubicBezTo>
                  <a:pt x="178262" y="209587"/>
                  <a:pt x="157915" y="232809"/>
                  <a:pt x="144379" y="259882"/>
                </a:cubicBezTo>
                <a:cubicBezTo>
                  <a:pt x="135304" y="278032"/>
                  <a:pt x="131954" y="298524"/>
                  <a:pt x="125129" y="317634"/>
                </a:cubicBezTo>
                <a:cubicBezTo>
                  <a:pt x="98378" y="392538"/>
                  <a:pt x="97510" y="391704"/>
                  <a:pt x="67377" y="462013"/>
                </a:cubicBezTo>
                <a:cubicBezTo>
                  <a:pt x="34774" y="657641"/>
                  <a:pt x="91957" y="333043"/>
                  <a:pt x="28876" y="606392"/>
                </a:cubicBezTo>
                <a:cubicBezTo>
                  <a:pt x="16422" y="660359"/>
                  <a:pt x="9625" y="715478"/>
                  <a:pt x="0" y="770021"/>
                </a:cubicBezTo>
                <a:cubicBezTo>
                  <a:pt x="6417" y="1026695"/>
                  <a:pt x="7723" y="1283547"/>
                  <a:pt x="19251" y="1540042"/>
                </a:cubicBezTo>
                <a:cubicBezTo>
                  <a:pt x="20579" y="1569593"/>
                  <a:pt x="31726" y="1597876"/>
                  <a:pt x="38501" y="1626670"/>
                </a:cubicBezTo>
                <a:cubicBezTo>
                  <a:pt x="56904" y="1704882"/>
                  <a:pt x="51589" y="1704053"/>
                  <a:pt x="96253" y="1771049"/>
                </a:cubicBezTo>
                <a:cubicBezTo>
                  <a:pt x="107649" y="1788142"/>
                  <a:pt x="123358" y="1802082"/>
                  <a:pt x="134754" y="1819175"/>
                </a:cubicBezTo>
                <a:cubicBezTo>
                  <a:pt x="142713" y="1831114"/>
                  <a:pt x="143859" y="1847530"/>
                  <a:pt x="154005" y="1857676"/>
                </a:cubicBezTo>
                <a:cubicBezTo>
                  <a:pt x="165900" y="1869571"/>
                  <a:pt x="204123" y="1880799"/>
                  <a:pt x="221381" y="1886552"/>
                </a:cubicBezTo>
                <a:cubicBezTo>
                  <a:pt x="310438" y="1864288"/>
                  <a:pt x="359088" y="1856364"/>
                  <a:pt x="442762" y="1819175"/>
                </a:cubicBezTo>
                <a:cubicBezTo>
                  <a:pt x="466400" y="1808669"/>
                  <a:pt x="487364" y="1792938"/>
                  <a:pt x="510139" y="1780674"/>
                </a:cubicBezTo>
                <a:cubicBezTo>
                  <a:pt x="563011" y="1752204"/>
                  <a:pt x="564230" y="1753262"/>
                  <a:pt x="616017" y="1732548"/>
                </a:cubicBezTo>
                <a:cubicBezTo>
                  <a:pt x="651310" y="1697255"/>
                  <a:pt x="692885" y="1667285"/>
                  <a:pt x="721895" y="1626670"/>
                </a:cubicBezTo>
                <a:lnTo>
                  <a:pt x="818148" y="1491916"/>
                </a:lnTo>
                <a:cubicBezTo>
                  <a:pt x="824565" y="1469457"/>
                  <a:pt x="837398" y="1447897"/>
                  <a:pt x="837398" y="1424539"/>
                </a:cubicBezTo>
                <a:cubicBezTo>
                  <a:pt x="837398" y="1308858"/>
                  <a:pt x="830133" y="1193089"/>
                  <a:pt x="818148" y="1078030"/>
                </a:cubicBezTo>
                <a:cubicBezTo>
                  <a:pt x="814036" y="1038558"/>
                  <a:pt x="799372" y="1000906"/>
                  <a:pt x="789272" y="962527"/>
                </a:cubicBezTo>
                <a:cubicBezTo>
                  <a:pt x="723001" y="710702"/>
                  <a:pt x="820712" y="1097919"/>
                  <a:pt x="750771" y="818148"/>
                </a:cubicBezTo>
                <a:cubicBezTo>
                  <a:pt x="747563" y="782855"/>
                  <a:pt x="742173" y="747693"/>
                  <a:pt x="741146" y="712270"/>
                </a:cubicBezTo>
                <a:cubicBezTo>
                  <a:pt x="735753" y="526232"/>
                  <a:pt x="740373" y="339910"/>
                  <a:pt x="731520" y="154005"/>
                </a:cubicBezTo>
                <a:cubicBezTo>
                  <a:pt x="730698" y="136747"/>
                  <a:pt x="717235" y="122427"/>
                  <a:pt x="712270" y="105878"/>
                </a:cubicBezTo>
                <a:cubicBezTo>
                  <a:pt x="707569" y="90208"/>
                  <a:pt x="706950" y="73535"/>
                  <a:pt x="702645" y="57752"/>
                </a:cubicBezTo>
                <a:cubicBezTo>
                  <a:pt x="697306" y="38175"/>
                  <a:pt x="683394" y="0"/>
                  <a:pt x="683394" y="0"/>
                </a:cubicBezTo>
                <a:cubicBezTo>
                  <a:pt x="642603" y="6119"/>
                  <a:pt x="484595" y="31430"/>
                  <a:pt x="413887" y="38501"/>
                </a:cubicBezTo>
                <a:cubicBezTo>
                  <a:pt x="375444" y="42345"/>
                  <a:pt x="298384" y="48127"/>
                  <a:pt x="298384" y="4812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569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5294-E74E-4340-8D31-E3C697DA03AF}"/>
              </a:ext>
            </a:extLst>
          </p:cNvPr>
          <p:cNvSpPr>
            <a:spLocks noGrp="1"/>
          </p:cNvSpPr>
          <p:nvPr>
            <p:ph type="title"/>
          </p:nvPr>
        </p:nvSpPr>
        <p:spPr>
          <a:xfrm>
            <a:off x="838200" y="266833"/>
            <a:ext cx="10515600" cy="828408"/>
          </a:xfrm>
        </p:spPr>
        <p:txBody>
          <a:bodyPr/>
          <a:lstStyle/>
          <a:p>
            <a:r>
              <a:rPr lang="en-US" b="1" dirty="0"/>
              <a:t>Important Terms in Subnetting</a:t>
            </a:r>
            <a:endParaRPr lang="en-GB" b="1" dirty="0"/>
          </a:p>
        </p:txBody>
      </p:sp>
      <p:sp>
        <p:nvSpPr>
          <p:cNvPr id="3" name="Content Placeholder 2">
            <a:extLst>
              <a:ext uri="{FF2B5EF4-FFF2-40B4-BE49-F238E27FC236}">
                <a16:creationId xmlns:a16="http://schemas.microsoft.com/office/drawing/2014/main" id="{B4034889-A374-4C53-9673-E0A61FFD2C36}"/>
              </a:ext>
            </a:extLst>
          </p:cNvPr>
          <p:cNvSpPr>
            <a:spLocks noGrp="1"/>
          </p:cNvSpPr>
          <p:nvPr>
            <p:ph idx="1"/>
          </p:nvPr>
        </p:nvSpPr>
        <p:spPr>
          <a:xfrm>
            <a:off x="838200" y="1095241"/>
            <a:ext cx="10515600" cy="5081722"/>
          </a:xfrm>
        </p:spPr>
        <p:txBody>
          <a:bodyPr/>
          <a:lstStyle/>
          <a:p>
            <a:pPr marL="0" indent="0" algn="ctr">
              <a:buNone/>
            </a:pPr>
            <a:r>
              <a:rPr lang="en-US" dirty="0">
                <a:solidFill>
                  <a:schemeClr val="accent1"/>
                </a:solidFill>
              </a:rPr>
              <a:t>IP Address</a:t>
            </a:r>
          </a:p>
          <a:p>
            <a:pPr algn="just"/>
            <a:r>
              <a:rPr lang="en-GB" b="0" i="0" dirty="0">
                <a:effectLst/>
                <a:latin typeface="Graphik Web"/>
              </a:rPr>
              <a:t>An IP address is a unique string of (often randomized) numbers assigned to an individual computer or local network. </a:t>
            </a:r>
          </a:p>
          <a:p>
            <a:pPr algn="just"/>
            <a:r>
              <a:rPr lang="en-GB" b="0" i="0" dirty="0">
                <a:effectLst/>
                <a:latin typeface="Graphik Web"/>
              </a:rPr>
              <a:t>It's typically used as an identifier to collect, send, and share information from one location to the next.</a:t>
            </a:r>
          </a:p>
          <a:p>
            <a:pPr algn="just"/>
            <a:r>
              <a:rPr lang="en-GB" b="0" i="0" dirty="0">
                <a:effectLst/>
                <a:latin typeface="Graphik Web"/>
              </a:rPr>
              <a:t>IP addresses contain multiple numbers that are separated by dots/periods. </a:t>
            </a:r>
          </a:p>
          <a:p>
            <a:pPr marL="0" indent="0" algn="just">
              <a:buNone/>
            </a:pPr>
            <a:r>
              <a:rPr lang="en-GB" b="0" i="0" dirty="0">
                <a:effectLst/>
                <a:latin typeface="Graphik Web"/>
              </a:rPr>
              <a:t>An example of an IP address may include:</a:t>
            </a:r>
          </a:p>
          <a:p>
            <a:pPr algn="just"/>
            <a:r>
              <a:rPr lang="en-GB" b="1" i="0" dirty="0">
                <a:effectLst/>
                <a:latin typeface="Graphik Web"/>
              </a:rPr>
              <a:t>192.158.1.282 or 182.111.5.222</a:t>
            </a:r>
          </a:p>
          <a:p>
            <a:pPr algn="just"/>
            <a:r>
              <a:rPr lang="en-GB" b="0" i="0" dirty="0">
                <a:solidFill>
                  <a:srgbClr val="241C15"/>
                </a:solidFill>
                <a:effectLst/>
                <a:latin typeface="Graphik Web"/>
              </a:rPr>
              <a:t>IP addresses typically range from </a:t>
            </a:r>
            <a:r>
              <a:rPr lang="en-GB" b="1" i="0" dirty="0">
                <a:solidFill>
                  <a:srgbClr val="241C15"/>
                </a:solidFill>
                <a:effectLst/>
                <a:latin typeface="Graphik Web"/>
              </a:rPr>
              <a:t>0 to 255</a:t>
            </a:r>
            <a:r>
              <a:rPr lang="en-GB" b="0" i="0" dirty="0">
                <a:solidFill>
                  <a:srgbClr val="241C15"/>
                </a:solidFill>
                <a:effectLst/>
                <a:latin typeface="Graphik Web"/>
              </a:rPr>
              <a:t>, meaning any digit used in an IP address is valid as long as it's </a:t>
            </a:r>
            <a:r>
              <a:rPr lang="en-GB" b="1" i="0" dirty="0">
                <a:solidFill>
                  <a:srgbClr val="241C15"/>
                </a:solidFill>
                <a:effectLst/>
                <a:latin typeface="Graphik Web"/>
              </a:rPr>
              <a:t>over 0 </a:t>
            </a:r>
            <a:r>
              <a:rPr lang="en-GB" b="0" i="0" dirty="0">
                <a:solidFill>
                  <a:srgbClr val="241C15"/>
                </a:solidFill>
                <a:effectLst/>
                <a:latin typeface="Graphik Web"/>
              </a:rPr>
              <a:t>and </a:t>
            </a:r>
            <a:r>
              <a:rPr lang="en-GB" b="1" i="0" dirty="0">
                <a:solidFill>
                  <a:srgbClr val="241C15"/>
                </a:solidFill>
                <a:effectLst/>
                <a:latin typeface="Graphik Web"/>
              </a:rPr>
              <a:t>below 255</a:t>
            </a:r>
            <a:r>
              <a:rPr lang="en-GB" b="0" i="0" dirty="0">
                <a:solidFill>
                  <a:srgbClr val="241C15"/>
                </a:solidFill>
                <a:effectLst/>
                <a:latin typeface="Graphik Web"/>
              </a:rPr>
              <a:t>.</a:t>
            </a:r>
            <a:endParaRPr lang="en-GB" b="1" i="0" dirty="0">
              <a:effectLst/>
              <a:latin typeface="Graphik Web"/>
            </a:endParaRPr>
          </a:p>
          <a:p>
            <a:endParaRPr lang="en-GB" dirty="0"/>
          </a:p>
        </p:txBody>
      </p:sp>
    </p:spTree>
    <p:extLst>
      <p:ext uri="{BB962C8B-B14F-4D97-AF65-F5344CB8AC3E}">
        <p14:creationId xmlns:p14="http://schemas.microsoft.com/office/powerpoint/2010/main" val="1842599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0EC9-C2E3-4AF0-9EC5-5956B95F2992}"/>
              </a:ext>
            </a:extLst>
          </p:cNvPr>
          <p:cNvSpPr>
            <a:spLocks noGrp="1"/>
          </p:cNvSpPr>
          <p:nvPr>
            <p:ph type="title"/>
          </p:nvPr>
        </p:nvSpPr>
        <p:spPr>
          <a:xfrm>
            <a:off x="819454" y="0"/>
            <a:ext cx="10515600" cy="973818"/>
          </a:xfrm>
        </p:spPr>
        <p:txBody>
          <a:bodyPr/>
          <a:lstStyle/>
          <a:p>
            <a:pPr algn="ctr"/>
            <a:r>
              <a:rPr lang="en-US" b="1" dirty="0"/>
              <a:t>Subnetting a Subnet</a:t>
            </a:r>
            <a:endParaRPr lang="en-GB" dirty="0"/>
          </a:p>
        </p:txBody>
      </p:sp>
      <p:sp>
        <p:nvSpPr>
          <p:cNvPr id="3" name="Content Placeholder 2">
            <a:extLst>
              <a:ext uri="{FF2B5EF4-FFF2-40B4-BE49-F238E27FC236}">
                <a16:creationId xmlns:a16="http://schemas.microsoft.com/office/drawing/2014/main" id="{B492657C-01C3-4F9E-9B69-C759F735B43A}"/>
              </a:ext>
            </a:extLst>
          </p:cNvPr>
          <p:cNvSpPr>
            <a:spLocks noGrp="1"/>
          </p:cNvSpPr>
          <p:nvPr>
            <p:ph idx="1"/>
          </p:nvPr>
        </p:nvSpPr>
        <p:spPr>
          <a:xfrm>
            <a:off x="838200" y="941161"/>
            <a:ext cx="10515600" cy="5203145"/>
          </a:xfrm>
        </p:spPr>
        <p:txBody>
          <a:bodyPr>
            <a:normAutofit/>
          </a:bodyPr>
          <a:lstStyle/>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b="1" dirty="0"/>
          </a:p>
          <a:p>
            <a:pPr marL="0" indent="0" algn="just">
              <a:buNone/>
            </a:pPr>
            <a:endParaRPr lang="en-US" dirty="0"/>
          </a:p>
        </p:txBody>
      </p:sp>
      <p:grpSp>
        <p:nvGrpSpPr>
          <p:cNvPr id="5" name="Group 4">
            <a:extLst>
              <a:ext uri="{FF2B5EF4-FFF2-40B4-BE49-F238E27FC236}">
                <a16:creationId xmlns:a16="http://schemas.microsoft.com/office/drawing/2014/main" id="{B930FD39-40BB-4921-B906-69E7D546754F}"/>
              </a:ext>
            </a:extLst>
          </p:cNvPr>
          <p:cNvGrpSpPr/>
          <p:nvPr/>
        </p:nvGrpSpPr>
        <p:grpSpPr>
          <a:xfrm>
            <a:off x="754462" y="1019997"/>
            <a:ext cx="10553091" cy="2133785"/>
            <a:chOff x="838200" y="815680"/>
            <a:chExt cx="10553091" cy="2133785"/>
          </a:xfrm>
        </p:grpSpPr>
        <p:grpSp>
          <p:nvGrpSpPr>
            <p:cNvPr id="11" name="Group 10">
              <a:extLst>
                <a:ext uri="{FF2B5EF4-FFF2-40B4-BE49-F238E27FC236}">
                  <a16:creationId xmlns:a16="http://schemas.microsoft.com/office/drawing/2014/main" id="{67534764-0819-4826-87A2-A13AB9FB2718}"/>
                </a:ext>
              </a:extLst>
            </p:cNvPr>
            <p:cNvGrpSpPr/>
            <p:nvPr/>
          </p:nvGrpSpPr>
          <p:grpSpPr>
            <a:xfrm>
              <a:off x="838200" y="815680"/>
              <a:ext cx="10553091" cy="2133785"/>
              <a:chOff x="819454" y="2362107"/>
              <a:chExt cx="10553091" cy="2133785"/>
            </a:xfrm>
          </p:grpSpPr>
          <p:pic>
            <p:nvPicPr>
              <p:cNvPr id="12" name="Picture 11">
                <a:extLst>
                  <a:ext uri="{FF2B5EF4-FFF2-40B4-BE49-F238E27FC236}">
                    <a16:creationId xmlns:a16="http://schemas.microsoft.com/office/drawing/2014/main" id="{773ECF59-1594-4D29-BD3B-9BD4F008FC36}"/>
                  </a:ext>
                </a:extLst>
              </p:cNvPr>
              <p:cNvPicPr>
                <a:picLocks noChangeAspect="1"/>
              </p:cNvPicPr>
              <p:nvPr/>
            </p:nvPicPr>
            <p:blipFill>
              <a:blip r:embed="rId2"/>
              <a:stretch>
                <a:fillRect/>
              </a:stretch>
            </p:blipFill>
            <p:spPr>
              <a:xfrm>
                <a:off x="819454" y="2362107"/>
                <a:ext cx="10553091" cy="2133785"/>
              </a:xfrm>
              <a:prstGeom prst="rect">
                <a:avLst/>
              </a:prstGeom>
            </p:spPr>
          </p:pic>
          <p:sp>
            <p:nvSpPr>
              <p:cNvPr id="13" name="Freeform: Shape 12">
                <a:extLst>
                  <a:ext uri="{FF2B5EF4-FFF2-40B4-BE49-F238E27FC236}">
                    <a16:creationId xmlns:a16="http://schemas.microsoft.com/office/drawing/2014/main" id="{605116C5-50C0-4A4E-9FA7-FA54B67CBD28}"/>
                  </a:ext>
                </a:extLst>
              </p:cNvPr>
              <p:cNvSpPr/>
              <p:nvPr/>
            </p:nvSpPr>
            <p:spPr>
              <a:xfrm>
                <a:off x="4071413" y="2396691"/>
                <a:ext cx="836902" cy="1742172"/>
              </a:xfrm>
              <a:custGeom>
                <a:avLst/>
                <a:gdLst>
                  <a:gd name="connsiteX0" fmla="*/ 336958 w 836902"/>
                  <a:gd name="connsiteY0" fmla="*/ 96252 h 1742172"/>
                  <a:gd name="connsiteX1" fmla="*/ 279206 w 836902"/>
                  <a:gd name="connsiteY1" fmla="*/ 144378 h 1742172"/>
                  <a:gd name="connsiteX2" fmla="*/ 115576 w 836902"/>
                  <a:gd name="connsiteY2" fmla="*/ 336884 h 1742172"/>
                  <a:gd name="connsiteX3" fmla="*/ 28949 w 836902"/>
                  <a:gd name="connsiteY3" fmla="*/ 462012 h 1742172"/>
                  <a:gd name="connsiteX4" fmla="*/ 73 w 836902"/>
                  <a:gd name="connsiteY4" fmla="*/ 606391 h 1742172"/>
                  <a:gd name="connsiteX5" fmla="*/ 38574 w 836902"/>
                  <a:gd name="connsiteY5" fmla="*/ 818147 h 1742172"/>
                  <a:gd name="connsiteX6" fmla="*/ 57825 w 836902"/>
                  <a:gd name="connsiteY6" fmla="*/ 904774 h 1742172"/>
                  <a:gd name="connsiteX7" fmla="*/ 77075 w 836902"/>
                  <a:gd name="connsiteY7" fmla="*/ 981776 h 1742172"/>
                  <a:gd name="connsiteX8" fmla="*/ 115576 w 836902"/>
                  <a:gd name="connsiteY8" fmla="*/ 1155031 h 1742172"/>
                  <a:gd name="connsiteX9" fmla="*/ 125202 w 836902"/>
                  <a:gd name="connsiteY9" fmla="*/ 1251284 h 1742172"/>
                  <a:gd name="connsiteX10" fmla="*/ 144452 w 836902"/>
                  <a:gd name="connsiteY10" fmla="*/ 1318661 h 1742172"/>
                  <a:gd name="connsiteX11" fmla="*/ 154078 w 836902"/>
                  <a:gd name="connsiteY11" fmla="*/ 1626669 h 1742172"/>
                  <a:gd name="connsiteX12" fmla="*/ 182953 w 836902"/>
                  <a:gd name="connsiteY12" fmla="*/ 1655545 h 1742172"/>
                  <a:gd name="connsiteX13" fmla="*/ 250330 w 836902"/>
                  <a:gd name="connsiteY13" fmla="*/ 1694046 h 1742172"/>
                  <a:gd name="connsiteX14" fmla="*/ 346583 w 836902"/>
                  <a:gd name="connsiteY14" fmla="*/ 1742172 h 1742172"/>
                  <a:gd name="connsiteX15" fmla="*/ 471711 w 836902"/>
                  <a:gd name="connsiteY15" fmla="*/ 1732547 h 1742172"/>
                  <a:gd name="connsiteX16" fmla="*/ 587214 w 836902"/>
                  <a:gd name="connsiteY16" fmla="*/ 1684421 h 1742172"/>
                  <a:gd name="connsiteX17" fmla="*/ 683467 w 836902"/>
                  <a:gd name="connsiteY17" fmla="*/ 1607418 h 1742172"/>
                  <a:gd name="connsiteX18" fmla="*/ 750844 w 836902"/>
                  <a:gd name="connsiteY18" fmla="*/ 1540042 h 1742172"/>
                  <a:gd name="connsiteX19" fmla="*/ 779720 w 836902"/>
                  <a:gd name="connsiteY19" fmla="*/ 1482290 h 1742172"/>
                  <a:gd name="connsiteX20" fmla="*/ 808595 w 836902"/>
                  <a:gd name="connsiteY20" fmla="*/ 336884 h 1742172"/>
                  <a:gd name="connsiteX21" fmla="*/ 789345 w 836902"/>
                  <a:gd name="connsiteY21" fmla="*/ 279132 h 1742172"/>
                  <a:gd name="connsiteX22" fmla="*/ 770094 w 836902"/>
                  <a:gd name="connsiteY22" fmla="*/ 211755 h 1742172"/>
                  <a:gd name="connsiteX23" fmla="*/ 760469 w 836902"/>
                  <a:gd name="connsiteY23" fmla="*/ 105877 h 1742172"/>
                  <a:gd name="connsiteX24" fmla="*/ 731593 w 836902"/>
                  <a:gd name="connsiteY24" fmla="*/ 77002 h 1742172"/>
                  <a:gd name="connsiteX25" fmla="*/ 644966 w 836902"/>
                  <a:gd name="connsiteY25" fmla="*/ 38501 h 1742172"/>
                  <a:gd name="connsiteX26" fmla="*/ 596840 w 836902"/>
                  <a:gd name="connsiteY26" fmla="*/ 9625 h 1742172"/>
                  <a:gd name="connsiteX27" fmla="*/ 471711 w 836902"/>
                  <a:gd name="connsiteY27" fmla="*/ 0 h 1742172"/>
                  <a:gd name="connsiteX28" fmla="*/ 327332 w 836902"/>
                  <a:gd name="connsiteY28" fmla="*/ 9625 h 1742172"/>
                  <a:gd name="connsiteX29" fmla="*/ 279206 w 836902"/>
                  <a:gd name="connsiteY29" fmla="*/ 28875 h 1742172"/>
                  <a:gd name="connsiteX30" fmla="*/ 240705 w 836902"/>
                  <a:gd name="connsiteY30" fmla="*/ 86627 h 1742172"/>
                  <a:gd name="connsiteX31" fmla="*/ 221454 w 836902"/>
                  <a:gd name="connsiteY31" fmla="*/ 115503 h 1742172"/>
                  <a:gd name="connsiteX32" fmla="*/ 202204 w 836902"/>
                  <a:gd name="connsiteY32" fmla="*/ 173254 h 174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6902" h="1742172">
                    <a:moveTo>
                      <a:pt x="336958" y="96252"/>
                    </a:moveTo>
                    <a:cubicBezTo>
                      <a:pt x="317707" y="112294"/>
                      <a:pt x="296925" y="126659"/>
                      <a:pt x="279206" y="144378"/>
                    </a:cubicBezTo>
                    <a:cubicBezTo>
                      <a:pt x="239217" y="184367"/>
                      <a:pt x="148986" y="289553"/>
                      <a:pt x="115576" y="336884"/>
                    </a:cubicBezTo>
                    <a:cubicBezTo>
                      <a:pt x="-13720" y="520052"/>
                      <a:pt x="169547" y="293295"/>
                      <a:pt x="28949" y="462012"/>
                    </a:cubicBezTo>
                    <a:cubicBezTo>
                      <a:pt x="21584" y="491471"/>
                      <a:pt x="-1469" y="572464"/>
                      <a:pt x="73" y="606391"/>
                    </a:cubicBezTo>
                    <a:cubicBezTo>
                      <a:pt x="6297" y="743330"/>
                      <a:pt x="13738" y="718803"/>
                      <a:pt x="38574" y="818147"/>
                    </a:cubicBezTo>
                    <a:cubicBezTo>
                      <a:pt x="45748" y="846844"/>
                      <a:pt x="51050" y="875980"/>
                      <a:pt x="57825" y="904774"/>
                    </a:cubicBezTo>
                    <a:cubicBezTo>
                      <a:pt x="63885" y="930528"/>
                      <a:pt x="72199" y="955772"/>
                      <a:pt x="77075" y="981776"/>
                    </a:cubicBezTo>
                    <a:cubicBezTo>
                      <a:pt x="109228" y="1153259"/>
                      <a:pt x="55477" y="954695"/>
                      <a:pt x="115576" y="1155031"/>
                    </a:cubicBezTo>
                    <a:cubicBezTo>
                      <a:pt x="118785" y="1187115"/>
                      <a:pt x="119598" y="1219530"/>
                      <a:pt x="125202" y="1251284"/>
                    </a:cubicBezTo>
                    <a:cubicBezTo>
                      <a:pt x="129261" y="1274286"/>
                      <a:pt x="142661" y="1295372"/>
                      <a:pt x="144452" y="1318661"/>
                    </a:cubicBezTo>
                    <a:cubicBezTo>
                      <a:pt x="152330" y="1421078"/>
                      <a:pt x="142415" y="1524614"/>
                      <a:pt x="154078" y="1626669"/>
                    </a:cubicBezTo>
                    <a:cubicBezTo>
                      <a:pt x="155624" y="1640193"/>
                      <a:pt x="172496" y="1646831"/>
                      <a:pt x="182953" y="1655545"/>
                    </a:cubicBezTo>
                    <a:cubicBezTo>
                      <a:pt x="207151" y="1675710"/>
                      <a:pt x="222093" y="1678359"/>
                      <a:pt x="250330" y="1694046"/>
                    </a:cubicBezTo>
                    <a:cubicBezTo>
                      <a:pt x="331251" y="1739003"/>
                      <a:pt x="264481" y="1709332"/>
                      <a:pt x="346583" y="1742172"/>
                    </a:cubicBezTo>
                    <a:cubicBezTo>
                      <a:pt x="388292" y="1738964"/>
                      <a:pt x="431034" y="1742310"/>
                      <a:pt x="471711" y="1732547"/>
                    </a:cubicBezTo>
                    <a:cubicBezTo>
                      <a:pt x="512269" y="1722813"/>
                      <a:pt x="587214" y="1684421"/>
                      <a:pt x="587214" y="1684421"/>
                    </a:cubicBezTo>
                    <a:lnTo>
                      <a:pt x="683467" y="1607418"/>
                    </a:lnTo>
                    <a:cubicBezTo>
                      <a:pt x="722316" y="1576894"/>
                      <a:pt x="724829" y="1583400"/>
                      <a:pt x="750844" y="1540042"/>
                    </a:cubicBezTo>
                    <a:cubicBezTo>
                      <a:pt x="761917" y="1521586"/>
                      <a:pt x="770095" y="1501541"/>
                      <a:pt x="779720" y="1482290"/>
                    </a:cubicBezTo>
                    <a:cubicBezTo>
                      <a:pt x="867052" y="980131"/>
                      <a:pt x="835231" y="1242487"/>
                      <a:pt x="808595" y="336884"/>
                    </a:cubicBezTo>
                    <a:cubicBezTo>
                      <a:pt x="807998" y="316601"/>
                      <a:pt x="795313" y="298527"/>
                      <a:pt x="789345" y="279132"/>
                    </a:cubicBezTo>
                    <a:cubicBezTo>
                      <a:pt x="782476" y="256807"/>
                      <a:pt x="776511" y="234214"/>
                      <a:pt x="770094" y="211755"/>
                    </a:cubicBezTo>
                    <a:cubicBezTo>
                      <a:pt x="766886" y="176462"/>
                      <a:pt x="770205" y="139952"/>
                      <a:pt x="760469" y="105877"/>
                    </a:cubicBezTo>
                    <a:cubicBezTo>
                      <a:pt x="756729" y="92789"/>
                      <a:pt x="742050" y="85716"/>
                      <a:pt x="731593" y="77002"/>
                    </a:cubicBezTo>
                    <a:cubicBezTo>
                      <a:pt x="673733" y="28785"/>
                      <a:pt x="734920" y="92474"/>
                      <a:pt x="644966" y="38501"/>
                    </a:cubicBezTo>
                    <a:cubicBezTo>
                      <a:pt x="628924" y="28876"/>
                      <a:pt x="615103" y="13683"/>
                      <a:pt x="596840" y="9625"/>
                    </a:cubicBezTo>
                    <a:cubicBezTo>
                      <a:pt x="556003" y="550"/>
                      <a:pt x="513421" y="3208"/>
                      <a:pt x="471711" y="0"/>
                    </a:cubicBezTo>
                    <a:cubicBezTo>
                      <a:pt x="423585" y="3208"/>
                      <a:pt x="375032" y="2470"/>
                      <a:pt x="327332" y="9625"/>
                    </a:cubicBezTo>
                    <a:cubicBezTo>
                      <a:pt x="310245" y="12188"/>
                      <a:pt x="291423" y="16658"/>
                      <a:pt x="279206" y="28875"/>
                    </a:cubicBezTo>
                    <a:cubicBezTo>
                      <a:pt x="154892" y="153189"/>
                      <a:pt x="378429" y="-5190"/>
                      <a:pt x="240705" y="86627"/>
                    </a:cubicBezTo>
                    <a:cubicBezTo>
                      <a:pt x="234288" y="96252"/>
                      <a:pt x="226152" y="104932"/>
                      <a:pt x="221454" y="115503"/>
                    </a:cubicBezTo>
                    <a:cubicBezTo>
                      <a:pt x="213213" y="134046"/>
                      <a:pt x="202204" y="173254"/>
                      <a:pt x="202204" y="173254"/>
                    </a:cubicBezTo>
                  </a:path>
                </a:pathLst>
              </a:cu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14" name="Freeform: Shape 13">
                <a:extLst>
                  <a:ext uri="{FF2B5EF4-FFF2-40B4-BE49-F238E27FC236}">
                    <a16:creationId xmlns:a16="http://schemas.microsoft.com/office/drawing/2014/main" id="{243F56AF-79AC-4440-A28A-4518B53C47D9}"/>
                  </a:ext>
                </a:extLst>
              </p:cNvPr>
              <p:cNvSpPr/>
              <p:nvPr/>
            </p:nvSpPr>
            <p:spPr>
              <a:xfrm>
                <a:off x="4283242" y="3628723"/>
                <a:ext cx="481556" cy="423513"/>
              </a:xfrm>
              <a:custGeom>
                <a:avLst/>
                <a:gdLst>
                  <a:gd name="connsiteX0" fmla="*/ 442762 w 500806"/>
                  <a:gd name="connsiteY0" fmla="*/ 48126 h 404261"/>
                  <a:gd name="connsiteX1" fmla="*/ 231006 w 500806"/>
                  <a:gd name="connsiteY1" fmla="*/ 28876 h 404261"/>
                  <a:gd name="connsiteX2" fmla="*/ 163629 w 500806"/>
                  <a:gd name="connsiteY2" fmla="*/ 9625 h 404261"/>
                  <a:gd name="connsiteX3" fmla="*/ 115503 w 500806"/>
                  <a:gd name="connsiteY3" fmla="*/ 0 h 404261"/>
                  <a:gd name="connsiteX4" fmla="*/ 48126 w 500806"/>
                  <a:gd name="connsiteY4" fmla="*/ 9625 h 404261"/>
                  <a:gd name="connsiteX5" fmla="*/ 0 w 500806"/>
                  <a:gd name="connsiteY5" fmla="*/ 96252 h 404261"/>
                  <a:gd name="connsiteX6" fmla="*/ 19250 w 500806"/>
                  <a:gd name="connsiteY6" fmla="*/ 308008 h 404261"/>
                  <a:gd name="connsiteX7" fmla="*/ 86627 w 500806"/>
                  <a:gd name="connsiteY7" fmla="*/ 385010 h 404261"/>
                  <a:gd name="connsiteX8" fmla="*/ 144379 w 500806"/>
                  <a:gd name="connsiteY8" fmla="*/ 404261 h 404261"/>
                  <a:gd name="connsiteX9" fmla="*/ 394635 w 500806"/>
                  <a:gd name="connsiteY9" fmla="*/ 385010 h 404261"/>
                  <a:gd name="connsiteX10" fmla="*/ 462012 w 500806"/>
                  <a:gd name="connsiteY10" fmla="*/ 356134 h 404261"/>
                  <a:gd name="connsiteX11" fmla="*/ 481263 w 500806"/>
                  <a:gd name="connsiteY11" fmla="*/ 327259 h 404261"/>
                  <a:gd name="connsiteX12" fmla="*/ 490888 w 500806"/>
                  <a:gd name="connsiteY12" fmla="*/ 288758 h 404261"/>
                  <a:gd name="connsiteX13" fmla="*/ 500513 w 500806"/>
                  <a:gd name="connsiteY13" fmla="*/ 259882 h 404261"/>
                  <a:gd name="connsiteX14" fmla="*/ 452387 w 500806"/>
                  <a:gd name="connsiteY14" fmla="*/ 48126 h 404261"/>
                  <a:gd name="connsiteX15" fmla="*/ 423511 w 500806"/>
                  <a:gd name="connsiteY15" fmla="*/ 28876 h 404261"/>
                  <a:gd name="connsiteX16" fmla="*/ 385010 w 500806"/>
                  <a:gd name="connsiteY16" fmla="*/ 28876 h 40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0806" h="404261">
                    <a:moveTo>
                      <a:pt x="442762" y="48126"/>
                    </a:moveTo>
                    <a:cubicBezTo>
                      <a:pt x="372177" y="41709"/>
                      <a:pt x="301218" y="38560"/>
                      <a:pt x="231006" y="28876"/>
                    </a:cubicBezTo>
                    <a:cubicBezTo>
                      <a:pt x="207867" y="25684"/>
                      <a:pt x="186289" y="15290"/>
                      <a:pt x="163629" y="9625"/>
                    </a:cubicBezTo>
                    <a:cubicBezTo>
                      <a:pt x="147758" y="5657"/>
                      <a:pt x="131545" y="3208"/>
                      <a:pt x="115503" y="0"/>
                    </a:cubicBezTo>
                    <a:cubicBezTo>
                      <a:pt x="93044" y="3208"/>
                      <a:pt x="69190" y="1199"/>
                      <a:pt x="48126" y="9625"/>
                    </a:cubicBezTo>
                    <a:cubicBezTo>
                      <a:pt x="14876" y="22925"/>
                      <a:pt x="8685" y="70195"/>
                      <a:pt x="0" y="96252"/>
                    </a:cubicBezTo>
                    <a:cubicBezTo>
                      <a:pt x="6417" y="166837"/>
                      <a:pt x="3875" y="238819"/>
                      <a:pt x="19250" y="308008"/>
                    </a:cubicBezTo>
                    <a:cubicBezTo>
                      <a:pt x="20145" y="312034"/>
                      <a:pt x="73777" y="377871"/>
                      <a:pt x="86627" y="385010"/>
                    </a:cubicBezTo>
                    <a:cubicBezTo>
                      <a:pt x="104365" y="394865"/>
                      <a:pt x="144379" y="404261"/>
                      <a:pt x="144379" y="404261"/>
                    </a:cubicBezTo>
                    <a:cubicBezTo>
                      <a:pt x="208247" y="400713"/>
                      <a:pt x="320709" y="398451"/>
                      <a:pt x="394635" y="385010"/>
                    </a:cubicBezTo>
                    <a:cubicBezTo>
                      <a:pt x="416893" y="380963"/>
                      <a:pt x="443046" y="365617"/>
                      <a:pt x="462012" y="356134"/>
                    </a:cubicBezTo>
                    <a:cubicBezTo>
                      <a:pt x="468429" y="346509"/>
                      <a:pt x="476706" y="337892"/>
                      <a:pt x="481263" y="327259"/>
                    </a:cubicBezTo>
                    <a:cubicBezTo>
                      <a:pt x="486474" y="315100"/>
                      <a:pt x="487254" y="301478"/>
                      <a:pt x="490888" y="288758"/>
                    </a:cubicBezTo>
                    <a:cubicBezTo>
                      <a:pt x="493675" y="279002"/>
                      <a:pt x="497305" y="269507"/>
                      <a:pt x="500513" y="259882"/>
                    </a:cubicBezTo>
                    <a:cubicBezTo>
                      <a:pt x="497544" y="212374"/>
                      <a:pt x="515776" y="90384"/>
                      <a:pt x="452387" y="48126"/>
                    </a:cubicBezTo>
                    <a:cubicBezTo>
                      <a:pt x="442762" y="41709"/>
                      <a:pt x="434634" y="32054"/>
                      <a:pt x="423511" y="28876"/>
                    </a:cubicBezTo>
                    <a:cubicBezTo>
                      <a:pt x="411171" y="25350"/>
                      <a:pt x="397844" y="28876"/>
                      <a:pt x="385010" y="28876"/>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Freeform: Shape 3">
              <a:extLst>
                <a:ext uri="{FF2B5EF4-FFF2-40B4-BE49-F238E27FC236}">
                  <a16:creationId xmlns:a16="http://schemas.microsoft.com/office/drawing/2014/main" id="{A4BA995C-89AF-4B43-B1B4-A3D4326FBEC0}"/>
                </a:ext>
              </a:extLst>
            </p:cNvPr>
            <p:cNvSpPr/>
            <p:nvPr/>
          </p:nvSpPr>
          <p:spPr>
            <a:xfrm>
              <a:off x="6350955" y="845395"/>
              <a:ext cx="687804" cy="1742172"/>
            </a:xfrm>
            <a:custGeom>
              <a:avLst/>
              <a:gdLst>
                <a:gd name="connsiteX0" fmla="*/ 250257 w 837398"/>
                <a:gd name="connsiteY0" fmla="*/ 67377 h 1886552"/>
                <a:gd name="connsiteX1" fmla="*/ 192506 w 837398"/>
                <a:gd name="connsiteY1" fmla="*/ 182880 h 1886552"/>
                <a:gd name="connsiteX2" fmla="*/ 144379 w 837398"/>
                <a:gd name="connsiteY2" fmla="*/ 259882 h 1886552"/>
                <a:gd name="connsiteX3" fmla="*/ 125129 w 837398"/>
                <a:gd name="connsiteY3" fmla="*/ 317634 h 1886552"/>
                <a:gd name="connsiteX4" fmla="*/ 67377 w 837398"/>
                <a:gd name="connsiteY4" fmla="*/ 462013 h 1886552"/>
                <a:gd name="connsiteX5" fmla="*/ 28876 w 837398"/>
                <a:gd name="connsiteY5" fmla="*/ 606392 h 1886552"/>
                <a:gd name="connsiteX6" fmla="*/ 0 w 837398"/>
                <a:gd name="connsiteY6" fmla="*/ 770021 h 1886552"/>
                <a:gd name="connsiteX7" fmla="*/ 19251 w 837398"/>
                <a:gd name="connsiteY7" fmla="*/ 1540042 h 1886552"/>
                <a:gd name="connsiteX8" fmla="*/ 38501 w 837398"/>
                <a:gd name="connsiteY8" fmla="*/ 1626670 h 1886552"/>
                <a:gd name="connsiteX9" fmla="*/ 96253 w 837398"/>
                <a:gd name="connsiteY9" fmla="*/ 1771049 h 1886552"/>
                <a:gd name="connsiteX10" fmla="*/ 134754 w 837398"/>
                <a:gd name="connsiteY10" fmla="*/ 1819175 h 1886552"/>
                <a:gd name="connsiteX11" fmla="*/ 154005 w 837398"/>
                <a:gd name="connsiteY11" fmla="*/ 1857676 h 1886552"/>
                <a:gd name="connsiteX12" fmla="*/ 221381 w 837398"/>
                <a:gd name="connsiteY12" fmla="*/ 1886552 h 1886552"/>
                <a:gd name="connsiteX13" fmla="*/ 442762 w 837398"/>
                <a:gd name="connsiteY13" fmla="*/ 1819175 h 1886552"/>
                <a:gd name="connsiteX14" fmla="*/ 510139 w 837398"/>
                <a:gd name="connsiteY14" fmla="*/ 1780674 h 1886552"/>
                <a:gd name="connsiteX15" fmla="*/ 616017 w 837398"/>
                <a:gd name="connsiteY15" fmla="*/ 1732548 h 1886552"/>
                <a:gd name="connsiteX16" fmla="*/ 721895 w 837398"/>
                <a:gd name="connsiteY16" fmla="*/ 1626670 h 1886552"/>
                <a:gd name="connsiteX17" fmla="*/ 818148 w 837398"/>
                <a:gd name="connsiteY17" fmla="*/ 1491916 h 1886552"/>
                <a:gd name="connsiteX18" fmla="*/ 837398 w 837398"/>
                <a:gd name="connsiteY18" fmla="*/ 1424539 h 1886552"/>
                <a:gd name="connsiteX19" fmla="*/ 818148 w 837398"/>
                <a:gd name="connsiteY19" fmla="*/ 1078030 h 1886552"/>
                <a:gd name="connsiteX20" fmla="*/ 789272 w 837398"/>
                <a:gd name="connsiteY20" fmla="*/ 962527 h 1886552"/>
                <a:gd name="connsiteX21" fmla="*/ 750771 w 837398"/>
                <a:gd name="connsiteY21" fmla="*/ 818148 h 1886552"/>
                <a:gd name="connsiteX22" fmla="*/ 741146 w 837398"/>
                <a:gd name="connsiteY22" fmla="*/ 712270 h 1886552"/>
                <a:gd name="connsiteX23" fmla="*/ 731520 w 837398"/>
                <a:gd name="connsiteY23" fmla="*/ 154005 h 1886552"/>
                <a:gd name="connsiteX24" fmla="*/ 712270 w 837398"/>
                <a:gd name="connsiteY24" fmla="*/ 105878 h 1886552"/>
                <a:gd name="connsiteX25" fmla="*/ 702645 w 837398"/>
                <a:gd name="connsiteY25" fmla="*/ 57752 h 1886552"/>
                <a:gd name="connsiteX26" fmla="*/ 683394 w 837398"/>
                <a:gd name="connsiteY26" fmla="*/ 0 h 1886552"/>
                <a:gd name="connsiteX27" fmla="*/ 413887 w 837398"/>
                <a:gd name="connsiteY27" fmla="*/ 38501 h 1886552"/>
                <a:gd name="connsiteX28" fmla="*/ 298384 w 837398"/>
                <a:gd name="connsiteY28" fmla="*/ 48127 h 188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398" h="1886552">
                  <a:moveTo>
                    <a:pt x="250257" y="67377"/>
                  </a:moveTo>
                  <a:cubicBezTo>
                    <a:pt x="147758" y="238206"/>
                    <a:pt x="308489" y="-34589"/>
                    <a:pt x="192506" y="182880"/>
                  </a:cubicBezTo>
                  <a:cubicBezTo>
                    <a:pt x="178262" y="209587"/>
                    <a:pt x="157915" y="232809"/>
                    <a:pt x="144379" y="259882"/>
                  </a:cubicBezTo>
                  <a:cubicBezTo>
                    <a:pt x="135304" y="278032"/>
                    <a:pt x="131954" y="298524"/>
                    <a:pt x="125129" y="317634"/>
                  </a:cubicBezTo>
                  <a:cubicBezTo>
                    <a:pt x="98378" y="392538"/>
                    <a:pt x="97510" y="391704"/>
                    <a:pt x="67377" y="462013"/>
                  </a:cubicBezTo>
                  <a:cubicBezTo>
                    <a:pt x="34774" y="657641"/>
                    <a:pt x="91957" y="333043"/>
                    <a:pt x="28876" y="606392"/>
                  </a:cubicBezTo>
                  <a:cubicBezTo>
                    <a:pt x="16422" y="660359"/>
                    <a:pt x="9625" y="715478"/>
                    <a:pt x="0" y="770021"/>
                  </a:cubicBezTo>
                  <a:cubicBezTo>
                    <a:pt x="6417" y="1026695"/>
                    <a:pt x="7723" y="1283547"/>
                    <a:pt x="19251" y="1540042"/>
                  </a:cubicBezTo>
                  <a:cubicBezTo>
                    <a:pt x="20579" y="1569593"/>
                    <a:pt x="31726" y="1597876"/>
                    <a:pt x="38501" y="1626670"/>
                  </a:cubicBezTo>
                  <a:cubicBezTo>
                    <a:pt x="56904" y="1704882"/>
                    <a:pt x="51589" y="1704053"/>
                    <a:pt x="96253" y="1771049"/>
                  </a:cubicBezTo>
                  <a:cubicBezTo>
                    <a:pt x="107649" y="1788142"/>
                    <a:pt x="123358" y="1802082"/>
                    <a:pt x="134754" y="1819175"/>
                  </a:cubicBezTo>
                  <a:cubicBezTo>
                    <a:pt x="142713" y="1831114"/>
                    <a:pt x="143859" y="1847530"/>
                    <a:pt x="154005" y="1857676"/>
                  </a:cubicBezTo>
                  <a:cubicBezTo>
                    <a:pt x="165900" y="1869571"/>
                    <a:pt x="204123" y="1880799"/>
                    <a:pt x="221381" y="1886552"/>
                  </a:cubicBezTo>
                  <a:cubicBezTo>
                    <a:pt x="310438" y="1864288"/>
                    <a:pt x="359088" y="1856364"/>
                    <a:pt x="442762" y="1819175"/>
                  </a:cubicBezTo>
                  <a:cubicBezTo>
                    <a:pt x="466400" y="1808669"/>
                    <a:pt x="487364" y="1792938"/>
                    <a:pt x="510139" y="1780674"/>
                  </a:cubicBezTo>
                  <a:cubicBezTo>
                    <a:pt x="563011" y="1752204"/>
                    <a:pt x="564230" y="1753262"/>
                    <a:pt x="616017" y="1732548"/>
                  </a:cubicBezTo>
                  <a:cubicBezTo>
                    <a:pt x="651310" y="1697255"/>
                    <a:pt x="692885" y="1667285"/>
                    <a:pt x="721895" y="1626670"/>
                  </a:cubicBezTo>
                  <a:lnTo>
                    <a:pt x="818148" y="1491916"/>
                  </a:lnTo>
                  <a:cubicBezTo>
                    <a:pt x="824565" y="1469457"/>
                    <a:pt x="837398" y="1447897"/>
                    <a:pt x="837398" y="1424539"/>
                  </a:cubicBezTo>
                  <a:cubicBezTo>
                    <a:pt x="837398" y="1308858"/>
                    <a:pt x="830133" y="1193089"/>
                    <a:pt x="818148" y="1078030"/>
                  </a:cubicBezTo>
                  <a:cubicBezTo>
                    <a:pt x="814036" y="1038558"/>
                    <a:pt x="799372" y="1000906"/>
                    <a:pt x="789272" y="962527"/>
                  </a:cubicBezTo>
                  <a:cubicBezTo>
                    <a:pt x="723001" y="710702"/>
                    <a:pt x="820712" y="1097919"/>
                    <a:pt x="750771" y="818148"/>
                  </a:cubicBezTo>
                  <a:cubicBezTo>
                    <a:pt x="747563" y="782855"/>
                    <a:pt x="742173" y="747693"/>
                    <a:pt x="741146" y="712270"/>
                  </a:cubicBezTo>
                  <a:cubicBezTo>
                    <a:pt x="735753" y="526232"/>
                    <a:pt x="740373" y="339910"/>
                    <a:pt x="731520" y="154005"/>
                  </a:cubicBezTo>
                  <a:cubicBezTo>
                    <a:pt x="730698" y="136747"/>
                    <a:pt x="717235" y="122427"/>
                    <a:pt x="712270" y="105878"/>
                  </a:cubicBezTo>
                  <a:cubicBezTo>
                    <a:pt x="707569" y="90208"/>
                    <a:pt x="706950" y="73535"/>
                    <a:pt x="702645" y="57752"/>
                  </a:cubicBezTo>
                  <a:cubicBezTo>
                    <a:pt x="697306" y="38175"/>
                    <a:pt x="683394" y="0"/>
                    <a:pt x="683394" y="0"/>
                  </a:cubicBezTo>
                  <a:cubicBezTo>
                    <a:pt x="642603" y="6119"/>
                    <a:pt x="484595" y="31430"/>
                    <a:pt x="413887" y="38501"/>
                  </a:cubicBezTo>
                  <a:cubicBezTo>
                    <a:pt x="375444" y="42345"/>
                    <a:pt x="298384" y="48127"/>
                    <a:pt x="298384" y="4812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6" name="Table 6">
            <a:extLst>
              <a:ext uri="{FF2B5EF4-FFF2-40B4-BE49-F238E27FC236}">
                <a16:creationId xmlns:a16="http://schemas.microsoft.com/office/drawing/2014/main" id="{A5B4D85E-51F0-424D-848E-CF54A541581A}"/>
              </a:ext>
            </a:extLst>
          </p:cNvPr>
          <p:cNvGraphicFramePr>
            <a:graphicFrameLocks noGrp="1"/>
          </p:cNvGraphicFramePr>
          <p:nvPr>
            <p:extLst>
              <p:ext uri="{D42A27DB-BD31-4B8C-83A1-F6EECF244321}">
                <p14:modId xmlns:p14="http://schemas.microsoft.com/office/powerpoint/2010/main" val="2049114306"/>
              </p:ext>
            </p:extLst>
          </p:nvPr>
        </p:nvGraphicFramePr>
        <p:xfrm>
          <a:off x="754462" y="3501247"/>
          <a:ext cx="10553092" cy="2225668"/>
        </p:xfrm>
        <a:graphic>
          <a:graphicData uri="http://schemas.openxmlformats.org/drawingml/2006/table">
            <a:tbl>
              <a:tblPr firstRow="1" bandRow="1">
                <a:tableStyleId>{5C22544A-7EE6-4342-B048-85BDC9FD1C3A}</a:tableStyleId>
              </a:tblPr>
              <a:tblGrid>
                <a:gridCol w="478153">
                  <a:extLst>
                    <a:ext uri="{9D8B030D-6E8A-4147-A177-3AD203B41FA5}">
                      <a16:colId xmlns:a16="http://schemas.microsoft.com/office/drawing/2014/main" val="126225455"/>
                    </a:ext>
                  </a:extLst>
                </a:gridCol>
                <a:gridCol w="1788171">
                  <a:extLst>
                    <a:ext uri="{9D8B030D-6E8A-4147-A177-3AD203B41FA5}">
                      <a16:colId xmlns:a16="http://schemas.microsoft.com/office/drawing/2014/main" val="4005958243"/>
                    </a:ext>
                  </a:extLst>
                </a:gridCol>
                <a:gridCol w="865414">
                  <a:extLst>
                    <a:ext uri="{9D8B030D-6E8A-4147-A177-3AD203B41FA5}">
                      <a16:colId xmlns:a16="http://schemas.microsoft.com/office/drawing/2014/main" val="2754363975"/>
                    </a:ext>
                  </a:extLst>
                </a:gridCol>
                <a:gridCol w="3903656">
                  <a:extLst>
                    <a:ext uri="{9D8B030D-6E8A-4147-A177-3AD203B41FA5}">
                      <a16:colId xmlns:a16="http://schemas.microsoft.com/office/drawing/2014/main" val="1629772738"/>
                    </a:ext>
                  </a:extLst>
                </a:gridCol>
                <a:gridCol w="1758849">
                  <a:extLst>
                    <a:ext uri="{9D8B030D-6E8A-4147-A177-3AD203B41FA5}">
                      <a16:colId xmlns:a16="http://schemas.microsoft.com/office/drawing/2014/main" val="3896039732"/>
                    </a:ext>
                  </a:extLst>
                </a:gridCol>
                <a:gridCol w="1758849">
                  <a:extLst>
                    <a:ext uri="{9D8B030D-6E8A-4147-A177-3AD203B41FA5}">
                      <a16:colId xmlns:a16="http://schemas.microsoft.com/office/drawing/2014/main" val="2872639038"/>
                    </a:ext>
                  </a:extLst>
                </a:gridCol>
              </a:tblGrid>
              <a:tr h="762628">
                <a:tc>
                  <a:txBody>
                    <a:bodyPr/>
                    <a:lstStyle/>
                    <a:p>
                      <a:r>
                        <a:rPr lang="en-US" dirty="0"/>
                        <a:t>#</a:t>
                      </a:r>
                      <a:endParaRPr lang="en-GB" dirty="0"/>
                    </a:p>
                  </a:txBody>
                  <a:tcPr/>
                </a:tc>
                <a:tc>
                  <a:txBody>
                    <a:bodyPr/>
                    <a:lstStyle/>
                    <a:p>
                      <a:r>
                        <a:rPr lang="en-US" dirty="0"/>
                        <a:t>Network ID</a:t>
                      </a:r>
                      <a:endParaRPr lang="en-GB" dirty="0"/>
                    </a:p>
                  </a:txBody>
                  <a:tcPr/>
                </a:tc>
                <a:tc>
                  <a:txBody>
                    <a:bodyPr/>
                    <a:lstStyle/>
                    <a:p>
                      <a:r>
                        <a:rPr lang="en-US" dirty="0"/>
                        <a:t>Subnet Mask</a:t>
                      </a:r>
                      <a:endParaRPr lang="en-GB" dirty="0"/>
                    </a:p>
                  </a:txBody>
                  <a:tcPr/>
                </a:tc>
                <a:tc>
                  <a:txBody>
                    <a:bodyPr/>
                    <a:lstStyle/>
                    <a:p>
                      <a:r>
                        <a:rPr lang="en-US" dirty="0"/>
                        <a:t>Host ID Range</a:t>
                      </a:r>
                      <a:endParaRPr lang="en-GB" dirty="0"/>
                    </a:p>
                  </a:txBody>
                  <a:tcPr/>
                </a:tc>
                <a:tc>
                  <a:txBody>
                    <a:bodyPr/>
                    <a:lstStyle/>
                    <a:p>
                      <a:r>
                        <a:rPr lang="en-US" dirty="0"/>
                        <a:t># of Usable Hosts</a:t>
                      </a:r>
                      <a:endParaRPr lang="en-GB" dirty="0"/>
                    </a:p>
                  </a:txBody>
                  <a:tcPr/>
                </a:tc>
                <a:tc>
                  <a:txBody>
                    <a:bodyPr/>
                    <a:lstStyle/>
                    <a:p>
                      <a:r>
                        <a:rPr lang="en-US" dirty="0"/>
                        <a:t>Broadcast ID</a:t>
                      </a:r>
                      <a:endParaRPr lang="en-GB" dirty="0"/>
                    </a:p>
                  </a:txBody>
                  <a:tcPr/>
                </a:tc>
                <a:extLst>
                  <a:ext uri="{0D108BD9-81ED-4DB2-BD59-A6C34878D82A}">
                    <a16:rowId xmlns:a16="http://schemas.microsoft.com/office/drawing/2014/main" val="2243976482"/>
                  </a:ext>
                </a:extLst>
              </a:tr>
              <a:tr h="342789">
                <a:tc>
                  <a:txBody>
                    <a:bodyPr/>
                    <a:lstStyle/>
                    <a:p>
                      <a:r>
                        <a:rPr lang="en-US" dirty="0"/>
                        <a:t>1</a:t>
                      </a:r>
                      <a:endParaRPr lang="en-GB" dirty="0"/>
                    </a:p>
                  </a:txBody>
                  <a:tcPr/>
                </a:tc>
                <a:tc>
                  <a:txBody>
                    <a:bodyPr/>
                    <a:lstStyle/>
                    <a:p>
                      <a:r>
                        <a:rPr lang="en-US" dirty="0"/>
                        <a:t>125.23.200.64</a:t>
                      </a:r>
                      <a:endParaRPr lang="en-GB" dirty="0"/>
                    </a:p>
                  </a:txBody>
                  <a:tcPr/>
                </a:tc>
                <a:tc>
                  <a:txBody>
                    <a:bodyPr/>
                    <a:lstStyle/>
                    <a:p>
                      <a:r>
                        <a:rPr lang="en-US" dirty="0"/>
                        <a:t>/28</a:t>
                      </a:r>
                      <a:endParaRPr lang="en-GB" dirty="0"/>
                    </a:p>
                  </a:txBody>
                  <a:tcPr/>
                </a:tc>
                <a:tc>
                  <a:txBody>
                    <a:bodyPr/>
                    <a:lstStyle/>
                    <a:p>
                      <a:r>
                        <a:rPr lang="en-US" dirty="0"/>
                        <a:t>125.23.200.65 – 125.23.200.78</a:t>
                      </a:r>
                      <a:endParaRPr lang="en-GB" dirty="0"/>
                    </a:p>
                  </a:txBody>
                  <a:tcPr/>
                </a:tc>
                <a:tc>
                  <a:txBody>
                    <a:bodyPr/>
                    <a:lstStyle/>
                    <a:p>
                      <a:r>
                        <a:rPr lang="en-US" dirty="0"/>
                        <a:t>14</a:t>
                      </a:r>
                      <a:endParaRPr lang="en-GB" dirty="0"/>
                    </a:p>
                  </a:txBody>
                  <a:tcPr/>
                </a:tc>
                <a:tc>
                  <a:txBody>
                    <a:bodyPr/>
                    <a:lstStyle/>
                    <a:p>
                      <a:r>
                        <a:rPr lang="en-US" dirty="0"/>
                        <a:t>125.23.200.79</a:t>
                      </a:r>
                      <a:endParaRPr lang="en-GB" dirty="0"/>
                    </a:p>
                  </a:txBody>
                  <a:tcPr/>
                </a:tc>
                <a:extLst>
                  <a:ext uri="{0D108BD9-81ED-4DB2-BD59-A6C34878D82A}">
                    <a16:rowId xmlns:a16="http://schemas.microsoft.com/office/drawing/2014/main" val="109599535"/>
                  </a:ext>
                </a:extLst>
              </a:tr>
              <a:tr h="342789">
                <a:tc>
                  <a:txBody>
                    <a:bodyPr/>
                    <a:lstStyle/>
                    <a:p>
                      <a:r>
                        <a:rPr lang="en-US" dirty="0"/>
                        <a:t>2</a:t>
                      </a:r>
                      <a:endParaRPr lang="en-GB" dirty="0"/>
                    </a:p>
                  </a:txBody>
                  <a:tcPr/>
                </a:tc>
                <a:tc>
                  <a:txBody>
                    <a:bodyPr/>
                    <a:lstStyle/>
                    <a:p>
                      <a:r>
                        <a:rPr lang="en-US" dirty="0"/>
                        <a:t>125.23.200.80</a:t>
                      </a:r>
                      <a:endParaRPr lang="en-GB" dirty="0"/>
                    </a:p>
                  </a:txBody>
                  <a:tcPr/>
                </a:tc>
                <a:tc>
                  <a:txBody>
                    <a:bodyPr/>
                    <a:lstStyle/>
                    <a:p>
                      <a:r>
                        <a:rPr lang="en-US" dirty="0"/>
                        <a:t>/28</a:t>
                      </a:r>
                      <a:endParaRPr lang="en-GB" dirty="0"/>
                    </a:p>
                  </a:txBody>
                  <a:tcPr/>
                </a:tc>
                <a:tc>
                  <a:txBody>
                    <a:bodyPr/>
                    <a:lstStyle/>
                    <a:p>
                      <a:r>
                        <a:rPr lang="en-US" dirty="0"/>
                        <a:t>125.23.200.81 – 125.23.200.94</a:t>
                      </a:r>
                      <a:endParaRPr lang="en-GB" dirty="0"/>
                    </a:p>
                  </a:txBody>
                  <a:tcPr/>
                </a:tc>
                <a:tc>
                  <a:txBody>
                    <a:bodyPr/>
                    <a:lstStyle/>
                    <a:p>
                      <a:r>
                        <a:rPr lang="en-US" dirty="0"/>
                        <a:t>14</a:t>
                      </a:r>
                      <a:endParaRPr lang="en-GB" dirty="0"/>
                    </a:p>
                  </a:txBody>
                  <a:tcPr/>
                </a:tc>
                <a:tc>
                  <a:txBody>
                    <a:bodyPr/>
                    <a:lstStyle/>
                    <a:p>
                      <a:r>
                        <a:rPr lang="en-US" dirty="0"/>
                        <a:t>125.23.200.95</a:t>
                      </a:r>
                      <a:endParaRPr lang="en-GB" dirty="0"/>
                    </a:p>
                  </a:txBody>
                  <a:tcPr/>
                </a:tc>
                <a:extLst>
                  <a:ext uri="{0D108BD9-81ED-4DB2-BD59-A6C34878D82A}">
                    <a16:rowId xmlns:a16="http://schemas.microsoft.com/office/drawing/2014/main" val="1977604949"/>
                  </a:ext>
                </a:extLst>
              </a:tr>
              <a:tr h="342789">
                <a:tc>
                  <a:txBody>
                    <a:bodyPr/>
                    <a:lstStyle/>
                    <a:p>
                      <a:r>
                        <a:rPr lang="en-US" dirty="0"/>
                        <a:t>3</a:t>
                      </a:r>
                      <a:endParaRPr lang="en-GB" dirty="0"/>
                    </a:p>
                  </a:txBody>
                  <a:tcPr/>
                </a:tc>
                <a:tc>
                  <a:txBody>
                    <a:bodyPr/>
                    <a:lstStyle/>
                    <a:p>
                      <a:r>
                        <a:rPr lang="en-US" dirty="0"/>
                        <a:t>125.23.200.96</a:t>
                      </a:r>
                      <a:endParaRPr lang="en-GB" dirty="0"/>
                    </a:p>
                  </a:txBody>
                  <a:tcPr/>
                </a:tc>
                <a:tc>
                  <a:txBody>
                    <a:bodyPr/>
                    <a:lstStyle/>
                    <a:p>
                      <a:r>
                        <a:rPr lang="en-US" dirty="0"/>
                        <a:t>/28</a:t>
                      </a:r>
                      <a:endParaRPr lang="en-GB" dirty="0"/>
                    </a:p>
                  </a:txBody>
                  <a:tcPr/>
                </a:tc>
                <a:tc>
                  <a:txBody>
                    <a:bodyPr/>
                    <a:lstStyle/>
                    <a:p>
                      <a:r>
                        <a:rPr lang="en-US" dirty="0"/>
                        <a:t>125.23.200.97 – 125.23.200.110</a:t>
                      </a:r>
                      <a:endParaRPr lang="en-GB" dirty="0"/>
                    </a:p>
                  </a:txBody>
                  <a:tcPr/>
                </a:tc>
                <a:tc>
                  <a:txBody>
                    <a:bodyPr/>
                    <a:lstStyle/>
                    <a:p>
                      <a:r>
                        <a:rPr lang="en-US" dirty="0"/>
                        <a:t>14</a:t>
                      </a:r>
                      <a:endParaRPr lang="en-GB" dirty="0"/>
                    </a:p>
                  </a:txBody>
                  <a:tcPr/>
                </a:tc>
                <a:tc>
                  <a:txBody>
                    <a:bodyPr/>
                    <a:lstStyle/>
                    <a:p>
                      <a:r>
                        <a:rPr lang="en-US" dirty="0"/>
                        <a:t>125.23.200.111</a:t>
                      </a:r>
                      <a:endParaRPr lang="en-GB" dirty="0"/>
                    </a:p>
                  </a:txBody>
                  <a:tcPr/>
                </a:tc>
                <a:extLst>
                  <a:ext uri="{0D108BD9-81ED-4DB2-BD59-A6C34878D82A}">
                    <a16:rowId xmlns:a16="http://schemas.microsoft.com/office/drawing/2014/main" val="399432607"/>
                  </a:ext>
                </a:extLst>
              </a:tr>
              <a:tr h="342789">
                <a:tc>
                  <a:txBody>
                    <a:bodyPr/>
                    <a:lstStyle/>
                    <a:p>
                      <a:r>
                        <a:rPr lang="en-US" dirty="0"/>
                        <a:t>4</a:t>
                      </a:r>
                      <a:endParaRPr lang="en-GB" dirty="0"/>
                    </a:p>
                  </a:txBody>
                  <a:tcPr/>
                </a:tc>
                <a:tc>
                  <a:txBody>
                    <a:bodyPr/>
                    <a:lstStyle/>
                    <a:p>
                      <a:r>
                        <a:rPr lang="en-US" dirty="0"/>
                        <a:t>125.23.200.112</a:t>
                      </a:r>
                      <a:endParaRPr lang="en-GB" dirty="0"/>
                    </a:p>
                  </a:txBody>
                  <a:tcPr/>
                </a:tc>
                <a:tc>
                  <a:txBody>
                    <a:bodyPr/>
                    <a:lstStyle/>
                    <a:p>
                      <a:r>
                        <a:rPr lang="en-US" dirty="0"/>
                        <a:t>/28</a:t>
                      </a:r>
                      <a:endParaRPr lang="en-GB" dirty="0"/>
                    </a:p>
                  </a:txBody>
                  <a:tcPr/>
                </a:tc>
                <a:tc>
                  <a:txBody>
                    <a:bodyPr/>
                    <a:lstStyle/>
                    <a:p>
                      <a:r>
                        <a:rPr lang="en-US" dirty="0"/>
                        <a:t>125.23.200.113 – 125.23.200.126</a:t>
                      </a:r>
                      <a:endParaRPr lang="en-GB" dirty="0"/>
                    </a:p>
                  </a:txBody>
                  <a:tcPr/>
                </a:tc>
                <a:tc>
                  <a:txBody>
                    <a:bodyPr/>
                    <a:lstStyle/>
                    <a:p>
                      <a:r>
                        <a:rPr lang="en-US" dirty="0"/>
                        <a:t>14</a:t>
                      </a:r>
                      <a:endParaRPr lang="en-GB" dirty="0"/>
                    </a:p>
                  </a:txBody>
                  <a:tcPr/>
                </a:tc>
                <a:tc>
                  <a:txBody>
                    <a:bodyPr/>
                    <a:lstStyle/>
                    <a:p>
                      <a:r>
                        <a:rPr lang="en-US" dirty="0"/>
                        <a:t>125.23.200.127</a:t>
                      </a:r>
                      <a:endParaRPr lang="en-GB" dirty="0"/>
                    </a:p>
                  </a:txBody>
                  <a:tcPr/>
                </a:tc>
                <a:extLst>
                  <a:ext uri="{0D108BD9-81ED-4DB2-BD59-A6C34878D82A}">
                    <a16:rowId xmlns:a16="http://schemas.microsoft.com/office/drawing/2014/main" val="2076848406"/>
                  </a:ext>
                </a:extLst>
              </a:tr>
            </a:tbl>
          </a:graphicData>
        </a:graphic>
      </p:graphicFrame>
    </p:spTree>
    <p:extLst>
      <p:ext uri="{BB962C8B-B14F-4D97-AF65-F5344CB8AC3E}">
        <p14:creationId xmlns:p14="http://schemas.microsoft.com/office/powerpoint/2010/main" val="2733763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79B3C-9367-41D0-816B-1711540E282D}"/>
              </a:ext>
            </a:extLst>
          </p:cNvPr>
          <p:cNvSpPr>
            <a:spLocks noGrp="1"/>
          </p:cNvSpPr>
          <p:nvPr>
            <p:ph type="title"/>
          </p:nvPr>
        </p:nvSpPr>
        <p:spPr>
          <a:xfrm>
            <a:off x="838200" y="355500"/>
            <a:ext cx="10515600" cy="1325563"/>
          </a:xfrm>
        </p:spPr>
        <p:txBody>
          <a:bodyPr/>
          <a:lstStyle/>
          <a:p>
            <a:r>
              <a:rPr lang="en-US" b="1" dirty="0"/>
              <a:t>Practice Questions</a:t>
            </a:r>
            <a:endParaRPr lang="en-GB" b="1" dirty="0"/>
          </a:p>
        </p:txBody>
      </p:sp>
      <p:sp>
        <p:nvSpPr>
          <p:cNvPr id="3" name="Content Placeholder 2">
            <a:extLst>
              <a:ext uri="{FF2B5EF4-FFF2-40B4-BE49-F238E27FC236}">
                <a16:creationId xmlns:a16="http://schemas.microsoft.com/office/drawing/2014/main" id="{2ED3E3DE-824E-4FAE-B97F-521B980FEA16}"/>
              </a:ext>
            </a:extLst>
          </p:cNvPr>
          <p:cNvSpPr>
            <a:spLocks noGrp="1"/>
          </p:cNvSpPr>
          <p:nvPr>
            <p:ph idx="1"/>
          </p:nvPr>
        </p:nvSpPr>
        <p:spPr>
          <a:xfrm>
            <a:off x="838200" y="1567543"/>
            <a:ext cx="10515600" cy="4609420"/>
          </a:xfrm>
        </p:spPr>
        <p:txBody>
          <a:bodyPr/>
          <a:lstStyle/>
          <a:p>
            <a:r>
              <a:rPr lang="en-US" dirty="0"/>
              <a:t>Suppose you have a class B ID 172.16.0.0 /16,  you are required to create 4 new subnets to accommodate four Departments of the faculty of computing.</a:t>
            </a:r>
          </a:p>
          <a:p>
            <a:r>
              <a:rPr lang="en-US" dirty="0"/>
              <a:t>What is the new subnet mask?</a:t>
            </a:r>
          </a:p>
          <a:p>
            <a:r>
              <a:rPr lang="en-US" dirty="0"/>
              <a:t>How many usable host IDs  for each new subnet</a:t>
            </a:r>
          </a:p>
          <a:p>
            <a:r>
              <a:rPr lang="en-US" dirty="0"/>
              <a:t>List each network ID, with its usable host ID range and broadcast ID</a:t>
            </a:r>
            <a:endParaRPr lang="en-GB" dirty="0"/>
          </a:p>
        </p:txBody>
      </p:sp>
    </p:spTree>
    <p:extLst>
      <p:ext uri="{BB962C8B-B14F-4D97-AF65-F5344CB8AC3E}">
        <p14:creationId xmlns:p14="http://schemas.microsoft.com/office/powerpoint/2010/main" val="424276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5294-E74E-4340-8D31-E3C697DA03AF}"/>
              </a:ext>
            </a:extLst>
          </p:cNvPr>
          <p:cNvSpPr>
            <a:spLocks noGrp="1"/>
          </p:cNvSpPr>
          <p:nvPr>
            <p:ph type="title"/>
          </p:nvPr>
        </p:nvSpPr>
        <p:spPr>
          <a:xfrm>
            <a:off x="838200" y="266833"/>
            <a:ext cx="10515600" cy="828408"/>
          </a:xfrm>
        </p:spPr>
        <p:txBody>
          <a:bodyPr/>
          <a:lstStyle/>
          <a:p>
            <a:r>
              <a:rPr lang="en-US" b="1" dirty="0"/>
              <a:t>Important Terms in Subnetting</a:t>
            </a:r>
            <a:endParaRPr lang="en-GB" b="1" dirty="0"/>
          </a:p>
        </p:txBody>
      </p:sp>
      <p:sp>
        <p:nvSpPr>
          <p:cNvPr id="3" name="Content Placeholder 2">
            <a:extLst>
              <a:ext uri="{FF2B5EF4-FFF2-40B4-BE49-F238E27FC236}">
                <a16:creationId xmlns:a16="http://schemas.microsoft.com/office/drawing/2014/main" id="{B4034889-A374-4C53-9673-E0A61FFD2C36}"/>
              </a:ext>
            </a:extLst>
          </p:cNvPr>
          <p:cNvSpPr>
            <a:spLocks noGrp="1"/>
          </p:cNvSpPr>
          <p:nvPr>
            <p:ph idx="1"/>
          </p:nvPr>
        </p:nvSpPr>
        <p:spPr>
          <a:xfrm>
            <a:off x="838200" y="1095241"/>
            <a:ext cx="10515600" cy="5081722"/>
          </a:xfrm>
        </p:spPr>
        <p:txBody>
          <a:bodyPr/>
          <a:lstStyle/>
          <a:p>
            <a:pPr marL="0" indent="0" algn="just">
              <a:buNone/>
            </a:pPr>
            <a:r>
              <a:rPr lang="en-US" b="1" dirty="0">
                <a:solidFill>
                  <a:schemeClr val="accent1"/>
                </a:solidFill>
              </a:rPr>
              <a:t>IP Address</a:t>
            </a:r>
          </a:p>
          <a:p>
            <a:pPr algn="just"/>
            <a:r>
              <a:rPr lang="en-GB" b="0" i="0" dirty="0">
                <a:effectLst/>
                <a:latin typeface="Graphik Web"/>
              </a:rPr>
              <a:t>IP addresses often contain 2 parts:</a:t>
            </a:r>
          </a:p>
          <a:p>
            <a:pPr algn="just">
              <a:buFont typeface="Arial" panose="020B0604020202020204" pitchFamily="34" charset="0"/>
              <a:buChar char="•"/>
            </a:pPr>
            <a:r>
              <a:rPr lang="en-GB" b="1" i="0" dirty="0">
                <a:solidFill>
                  <a:srgbClr val="000000"/>
                </a:solidFill>
                <a:effectLst/>
                <a:latin typeface="Graphik Web"/>
              </a:rPr>
              <a:t>Network ID: </a:t>
            </a:r>
            <a:r>
              <a:rPr lang="en-GB" b="0" i="0" dirty="0">
                <a:solidFill>
                  <a:srgbClr val="000000"/>
                </a:solidFill>
                <a:effectLst/>
                <a:latin typeface="Graphik Web"/>
              </a:rPr>
              <a:t>The network ID is a portion of an IP address used to designate a specific network or host. This section of the IP address is typically found towards the beginning of an IP address.</a:t>
            </a:r>
          </a:p>
          <a:p>
            <a:pPr algn="just">
              <a:buFont typeface="Arial" panose="020B0604020202020204" pitchFamily="34" charset="0"/>
              <a:buChar char="•"/>
            </a:pPr>
            <a:r>
              <a:rPr lang="en-GB" b="1" i="0" dirty="0">
                <a:solidFill>
                  <a:srgbClr val="000000"/>
                </a:solidFill>
                <a:effectLst/>
                <a:latin typeface="Graphik Web"/>
              </a:rPr>
              <a:t>Host ID: </a:t>
            </a:r>
            <a:r>
              <a:rPr lang="en-GB" b="0" i="0" dirty="0">
                <a:solidFill>
                  <a:srgbClr val="000000"/>
                </a:solidFill>
                <a:effectLst/>
                <a:latin typeface="Graphik Web"/>
              </a:rPr>
              <a:t>The host ID is another portion of an IP address used to identify a specific IP/TCP network. A host ID is found after a network ID and can be used with class identifiers and to create default subnet masks as needed.</a:t>
            </a:r>
          </a:p>
          <a:p>
            <a:pPr algn="just">
              <a:buFont typeface="Arial" panose="020B0604020202020204" pitchFamily="34" charset="0"/>
              <a:buChar char="•"/>
            </a:pPr>
            <a:endParaRPr lang="en-GB" b="0" i="0" dirty="0">
              <a:solidFill>
                <a:srgbClr val="000000"/>
              </a:solidFill>
              <a:effectLst/>
              <a:latin typeface="Graphik Web"/>
            </a:endParaRPr>
          </a:p>
          <a:p>
            <a:pPr algn="just"/>
            <a:endParaRPr lang="en-GB" dirty="0"/>
          </a:p>
        </p:txBody>
      </p:sp>
    </p:spTree>
    <p:extLst>
      <p:ext uri="{BB962C8B-B14F-4D97-AF65-F5344CB8AC3E}">
        <p14:creationId xmlns:p14="http://schemas.microsoft.com/office/powerpoint/2010/main" val="121254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8182-D9E3-4F21-ACCD-47A9F15E54B7}"/>
              </a:ext>
            </a:extLst>
          </p:cNvPr>
          <p:cNvSpPr>
            <a:spLocks noGrp="1"/>
          </p:cNvSpPr>
          <p:nvPr>
            <p:ph type="title"/>
          </p:nvPr>
        </p:nvSpPr>
        <p:spPr>
          <a:xfrm>
            <a:off x="838200" y="375385"/>
            <a:ext cx="10515600" cy="750771"/>
          </a:xfrm>
        </p:spPr>
        <p:txBody>
          <a:bodyPr/>
          <a:lstStyle/>
          <a:p>
            <a:pPr algn="ctr"/>
            <a:r>
              <a:rPr lang="en-GB" b="0" i="0" dirty="0">
                <a:effectLst/>
                <a:latin typeface="Means Web"/>
              </a:rPr>
              <a:t>IP Addresses</a:t>
            </a:r>
            <a:endParaRPr lang="en-GB" dirty="0"/>
          </a:p>
        </p:txBody>
      </p:sp>
      <p:sp>
        <p:nvSpPr>
          <p:cNvPr id="3" name="Content Placeholder 2">
            <a:extLst>
              <a:ext uri="{FF2B5EF4-FFF2-40B4-BE49-F238E27FC236}">
                <a16:creationId xmlns:a16="http://schemas.microsoft.com/office/drawing/2014/main" id="{D29F6319-5338-4286-B82C-08B222F12D22}"/>
              </a:ext>
            </a:extLst>
          </p:cNvPr>
          <p:cNvSpPr>
            <a:spLocks noGrp="1"/>
          </p:cNvSpPr>
          <p:nvPr>
            <p:ph idx="1"/>
          </p:nvPr>
        </p:nvSpPr>
        <p:spPr>
          <a:xfrm>
            <a:off x="838200" y="1126156"/>
            <a:ext cx="10515600" cy="5050807"/>
          </a:xfrm>
        </p:spPr>
        <p:txBody>
          <a:bodyPr>
            <a:normAutofit/>
          </a:bodyPr>
          <a:lstStyle/>
          <a:p>
            <a:pPr algn="just"/>
            <a:r>
              <a:rPr lang="en-GB" b="0" i="0" dirty="0">
                <a:effectLst/>
                <a:latin typeface="Times New Roman" panose="02020603050405020304" pitchFamily="18" charset="0"/>
                <a:cs typeface="Times New Roman" panose="02020603050405020304" pitchFamily="18" charset="0"/>
              </a:rPr>
              <a:t>With IP addresses, specific classes are used to designate the type of IP address visible to any network or individual. </a:t>
            </a:r>
          </a:p>
          <a:p>
            <a:pPr algn="just"/>
            <a:r>
              <a:rPr lang="en-GB" b="0" i="0" dirty="0">
                <a:effectLst/>
                <a:latin typeface="Times New Roman" panose="02020603050405020304" pitchFamily="18" charset="0"/>
                <a:cs typeface="Times New Roman" panose="02020603050405020304" pitchFamily="18" charset="0"/>
              </a:rPr>
              <a:t>Currently, there are 5 IP classes in total: </a:t>
            </a:r>
            <a:r>
              <a:rPr lang="en-GB" b="1" i="0" dirty="0">
                <a:effectLst/>
                <a:latin typeface="Times New Roman" panose="02020603050405020304" pitchFamily="18" charset="0"/>
                <a:cs typeface="Times New Roman" panose="02020603050405020304" pitchFamily="18" charset="0"/>
              </a:rPr>
              <a:t>Class A, Class B, Class C, Class D, and Class E.</a:t>
            </a:r>
            <a:r>
              <a:rPr lang="en-GB" b="0" i="0" dirty="0">
                <a:effectLst/>
                <a:latin typeface="Times New Roman" panose="02020603050405020304" pitchFamily="18" charset="0"/>
                <a:cs typeface="Times New Roman" panose="02020603050405020304" pitchFamily="18" charset="0"/>
              </a:rPr>
              <a:t> </a:t>
            </a:r>
          </a:p>
          <a:p>
            <a:pPr algn="just"/>
            <a:r>
              <a:rPr lang="en-GB" b="0" i="0" dirty="0">
                <a:effectLst/>
                <a:latin typeface="Times New Roman" panose="02020603050405020304" pitchFamily="18" charset="0"/>
                <a:cs typeface="Times New Roman" panose="02020603050405020304" pitchFamily="18" charset="0"/>
              </a:rPr>
              <a:t>The IP classes are defined as follows:</a:t>
            </a:r>
          </a:p>
          <a:p>
            <a:pPr lvl="1" algn="just"/>
            <a:r>
              <a:rPr lang="en-GB" b="0" i="0" dirty="0">
                <a:solidFill>
                  <a:srgbClr val="000000"/>
                </a:solidFill>
                <a:effectLst/>
                <a:latin typeface="Times New Roman" panose="02020603050405020304" pitchFamily="18" charset="0"/>
                <a:cs typeface="Times New Roman" panose="02020603050405020304" pitchFamily="18" charset="0"/>
              </a:rPr>
              <a:t>Class A: Large networks or entire ISP networks</a:t>
            </a:r>
          </a:p>
          <a:p>
            <a:pPr lvl="1" algn="just"/>
            <a:r>
              <a:rPr lang="en-GB" b="0" i="0" dirty="0">
                <a:solidFill>
                  <a:srgbClr val="000000"/>
                </a:solidFill>
                <a:effectLst/>
                <a:latin typeface="Times New Roman" panose="02020603050405020304" pitchFamily="18" charset="0"/>
                <a:cs typeface="Times New Roman" panose="02020603050405020304" pitchFamily="18" charset="0"/>
              </a:rPr>
              <a:t>Class B: Medium to large corporate organizations as well as more extensive networks or companies</a:t>
            </a:r>
          </a:p>
          <a:p>
            <a:pPr lvl="1" algn="just"/>
            <a:r>
              <a:rPr lang="en-GB" b="0" i="0" dirty="0">
                <a:solidFill>
                  <a:srgbClr val="000000"/>
                </a:solidFill>
                <a:effectLst/>
                <a:latin typeface="Times New Roman" panose="02020603050405020304" pitchFamily="18" charset="0"/>
                <a:cs typeface="Times New Roman" panose="02020603050405020304" pitchFamily="18" charset="0"/>
              </a:rPr>
              <a:t>Class C: Used for those on smaller networks or ISPs</a:t>
            </a:r>
          </a:p>
          <a:p>
            <a:pPr lvl="1" algn="just"/>
            <a:r>
              <a:rPr lang="en-GB" b="0" i="0" dirty="0">
                <a:solidFill>
                  <a:srgbClr val="000000"/>
                </a:solidFill>
                <a:effectLst/>
                <a:latin typeface="Times New Roman" panose="02020603050405020304" pitchFamily="18" charset="0"/>
                <a:cs typeface="Times New Roman" panose="02020603050405020304" pitchFamily="18" charset="0"/>
              </a:rPr>
              <a:t>Class D: Often used for those interested in multicasting</a:t>
            </a:r>
          </a:p>
          <a:p>
            <a:pPr lvl="1" algn="just"/>
            <a:r>
              <a:rPr lang="en-GB" b="0" i="0" dirty="0">
                <a:solidFill>
                  <a:srgbClr val="000000"/>
                </a:solidFill>
                <a:effectLst/>
                <a:latin typeface="Times New Roman" panose="02020603050405020304" pitchFamily="18" charset="0"/>
                <a:cs typeface="Times New Roman" panose="02020603050405020304" pitchFamily="18" charset="0"/>
              </a:rPr>
              <a:t>Class E: Typically reserved for experimental casting or use as well as for reserved addresses based on the ISP</a:t>
            </a:r>
          </a:p>
          <a:p>
            <a:pPr algn="just"/>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22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8182-D9E3-4F21-ACCD-47A9F15E54B7}"/>
              </a:ext>
            </a:extLst>
          </p:cNvPr>
          <p:cNvSpPr>
            <a:spLocks noGrp="1"/>
          </p:cNvSpPr>
          <p:nvPr>
            <p:ph type="title"/>
          </p:nvPr>
        </p:nvSpPr>
        <p:spPr>
          <a:xfrm>
            <a:off x="838200" y="375385"/>
            <a:ext cx="10515600" cy="750771"/>
          </a:xfrm>
        </p:spPr>
        <p:txBody>
          <a:bodyPr/>
          <a:lstStyle/>
          <a:p>
            <a:pPr algn="ctr"/>
            <a:r>
              <a:rPr lang="en-GB" b="0" i="0" dirty="0">
                <a:effectLst/>
                <a:latin typeface="Means Web"/>
              </a:rPr>
              <a:t>IP Address Classes</a:t>
            </a:r>
            <a:endParaRPr lang="en-GB" dirty="0"/>
          </a:p>
        </p:txBody>
      </p:sp>
      <p:pic>
        <p:nvPicPr>
          <p:cNvPr id="4" name="Picture 3">
            <a:extLst>
              <a:ext uri="{FF2B5EF4-FFF2-40B4-BE49-F238E27FC236}">
                <a16:creationId xmlns:a16="http://schemas.microsoft.com/office/drawing/2014/main" id="{2AD91C19-3517-4A20-B900-8076C138A6EC}"/>
              </a:ext>
            </a:extLst>
          </p:cNvPr>
          <p:cNvPicPr>
            <a:picLocks noChangeAspect="1"/>
          </p:cNvPicPr>
          <p:nvPr/>
        </p:nvPicPr>
        <p:blipFill>
          <a:blip r:embed="rId2"/>
          <a:stretch>
            <a:fillRect/>
          </a:stretch>
        </p:blipFill>
        <p:spPr>
          <a:xfrm>
            <a:off x="838200" y="1126156"/>
            <a:ext cx="10837244" cy="4959596"/>
          </a:xfrm>
          <a:prstGeom prst="rect">
            <a:avLst/>
          </a:prstGeom>
        </p:spPr>
      </p:pic>
    </p:spTree>
    <p:extLst>
      <p:ext uri="{BB962C8B-B14F-4D97-AF65-F5344CB8AC3E}">
        <p14:creationId xmlns:p14="http://schemas.microsoft.com/office/powerpoint/2010/main" val="340294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8182-D9E3-4F21-ACCD-47A9F15E54B7}"/>
              </a:ext>
            </a:extLst>
          </p:cNvPr>
          <p:cNvSpPr>
            <a:spLocks noGrp="1"/>
          </p:cNvSpPr>
          <p:nvPr>
            <p:ph type="title"/>
          </p:nvPr>
        </p:nvSpPr>
        <p:spPr>
          <a:xfrm>
            <a:off x="838200" y="0"/>
            <a:ext cx="10515600" cy="750771"/>
          </a:xfrm>
        </p:spPr>
        <p:txBody>
          <a:bodyPr/>
          <a:lstStyle/>
          <a:p>
            <a:pPr algn="ctr"/>
            <a:r>
              <a:rPr lang="en-GB" b="0" i="0" dirty="0">
                <a:effectLst/>
                <a:latin typeface="Means Web"/>
              </a:rPr>
              <a:t>IP Address </a:t>
            </a:r>
            <a:r>
              <a:rPr lang="en-GB" b="0" i="0" dirty="0" err="1">
                <a:effectLst/>
                <a:latin typeface="Means Web"/>
              </a:rPr>
              <a:t>Classess</a:t>
            </a:r>
            <a:endParaRPr lang="en-GB" dirty="0"/>
          </a:p>
        </p:txBody>
      </p:sp>
      <p:pic>
        <p:nvPicPr>
          <p:cNvPr id="3" name="Picture 2">
            <a:extLst>
              <a:ext uri="{FF2B5EF4-FFF2-40B4-BE49-F238E27FC236}">
                <a16:creationId xmlns:a16="http://schemas.microsoft.com/office/drawing/2014/main" id="{53580441-A91F-4187-8D0F-6C5715552BC5}"/>
              </a:ext>
            </a:extLst>
          </p:cNvPr>
          <p:cNvPicPr>
            <a:picLocks noChangeAspect="1"/>
          </p:cNvPicPr>
          <p:nvPr/>
        </p:nvPicPr>
        <p:blipFill>
          <a:blip r:embed="rId2"/>
          <a:stretch>
            <a:fillRect/>
          </a:stretch>
        </p:blipFill>
        <p:spPr>
          <a:xfrm>
            <a:off x="693020" y="683394"/>
            <a:ext cx="10660780" cy="5621153"/>
          </a:xfrm>
          <a:prstGeom prst="rect">
            <a:avLst/>
          </a:prstGeom>
        </p:spPr>
      </p:pic>
    </p:spTree>
    <p:extLst>
      <p:ext uri="{BB962C8B-B14F-4D97-AF65-F5344CB8AC3E}">
        <p14:creationId xmlns:p14="http://schemas.microsoft.com/office/powerpoint/2010/main" val="382423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8182-D9E3-4F21-ACCD-47A9F15E54B7}"/>
              </a:ext>
            </a:extLst>
          </p:cNvPr>
          <p:cNvSpPr>
            <a:spLocks noGrp="1"/>
          </p:cNvSpPr>
          <p:nvPr>
            <p:ph type="title"/>
          </p:nvPr>
        </p:nvSpPr>
        <p:spPr>
          <a:xfrm>
            <a:off x="838200" y="0"/>
            <a:ext cx="10515600" cy="750771"/>
          </a:xfrm>
        </p:spPr>
        <p:txBody>
          <a:bodyPr/>
          <a:lstStyle/>
          <a:p>
            <a:pPr algn="ctr"/>
            <a:r>
              <a:rPr lang="en-GB" b="0" i="0" dirty="0">
                <a:effectLst/>
                <a:latin typeface="Means Web"/>
              </a:rPr>
              <a:t>IP </a:t>
            </a:r>
            <a:r>
              <a:rPr lang="en-GB" dirty="0">
                <a:latin typeface="Means Web"/>
              </a:rPr>
              <a:t>Addresses</a:t>
            </a:r>
            <a:endParaRPr lang="en-GB" dirty="0"/>
          </a:p>
        </p:txBody>
      </p:sp>
      <p:pic>
        <p:nvPicPr>
          <p:cNvPr id="4" name="Picture 3">
            <a:extLst>
              <a:ext uri="{FF2B5EF4-FFF2-40B4-BE49-F238E27FC236}">
                <a16:creationId xmlns:a16="http://schemas.microsoft.com/office/drawing/2014/main" id="{4B8F51C0-F13E-4D0F-BB1F-C2EC3A13828C}"/>
              </a:ext>
            </a:extLst>
          </p:cNvPr>
          <p:cNvPicPr>
            <a:picLocks noChangeAspect="1"/>
          </p:cNvPicPr>
          <p:nvPr/>
        </p:nvPicPr>
        <p:blipFill>
          <a:blip r:embed="rId2"/>
          <a:stretch>
            <a:fillRect/>
          </a:stretch>
        </p:blipFill>
        <p:spPr>
          <a:xfrm>
            <a:off x="740733" y="797262"/>
            <a:ext cx="11189093" cy="5263476"/>
          </a:xfrm>
          <a:prstGeom prst="rect">
            <a:avLst/>
          </a:prstGeom>
        </p:spPr>
      </p:pic>
    </p:spTree>
    <p:extLst>
      <p:ext uri="{BB962C8B-B14F-4D97-AF65-F5344CB8AC3E}">
        <p14:creationId xmlns:p14="http://schemas.microsoft.com/office/powerpoint/2010/main" val="405320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8182-D9E3-4F21-ACCD-47A9F15E54B7}"/>
              </a:ext>
            </a:extLst>
          </p:cNvPr>
          <p:cNvSpPr>
            <a:spLocks noGrp="1"/>
          </p:cNvSpPr>
          <p:nvPr>
            <p:ph type="title"/>
          </p:nvPr>
        </p:nvSpPr>
        <p:spPr>
          <a:xfrm>
            <a:off x="838200" y="0"/>
            <a:ext cx="10515600" cy="750771"/>
          </a:xfrm>
        </p:spPr>
        <p:txBody>
          <a:bodyPr/>
          <a:lstStyle/>
          <a:p>
            <a:pPr algn="ctr"/>
            <a:r>
              <a:rPr lang="en-GB" b="0" i="0" dirty="0">
                <a:effectLst/>
                <a:latin typeface="Means Web"/>
              </a:rPr>
              <a:t>IP </a:t>
            </a:r>
            <a:r>
              <a:rPr lang="en-GB" dirty="0">
                <a:latin typeface="Means Web"/>
              </a:rPr>
              <a:t>Addresses Conversion</a:t>
            </a:r>
            <a:endParaRPr lang="en-GB" dirty="0"/>
          </a:p>
        </p:txBody>
      </p:sp>
      <p:pic>
        <p:nvPicPr>
          <p:cNvPr id="3" name="Picture 2">
            <a:extLst>
              <a:ext uri="{FF2B5EF4-FFF2-40B4-BE49-F238E27FC236}">
                <a16:creationId xmlns:a16="http://schemas.microsoft.com/office/drawing/2014/main" id="{9CC58869-26D4-4FE3-84E5-4703A791AB90}"/>
              </a:ext>
            </a:extLst>
          </p:cNvPr>
          <p:cNvPicPr>
            <a:picLocks noChangeAspect="1"/>
          </p:cNvPicPr>
          <p:nvPr/>
        </p:nvPicPr>
        <p:blipFill>
          <a:blip r:embed="rId2"/>
          <a:stretch>
            <a:fillRect/>
          </a:stretch>
        </p:blipFill>
        <p:spPr>
          <a:xfrm>
            <a:off x="1206618" y="670708"/>
            <a:ext cx="10257069" cy="5516583"/>
          </a:xfrm>
          <a:prstGeom prst="rect">
            <a:avLst/>
          </a:prstGeom>
        </p:spPr>
      </p:pic>
    </p:spTree>
    <p:extLst>
      <p:ext uri="{BB962C8B-B14F-4D97-AF65-F5344CB8AC3E}">
        <p14:creationId xmlns:p14="http://schemas.microsoft.com/office/powerpoint/2010/main" val="3642472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11535</TotalTime>
  <Words>1823</Words>
  <Application>Microsoft Office PowerPoint</Application>
  <PresentationFormat>Widescreen</PresentationFormat>
  <Paragraphs>426</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Graphik Web</vt:lpstr>
      <vt:lpstr>Means Web</vt:lpstr>
      <vt:lpstr>Times New Roman</vt:lpstr>
      <vt:lpstr>Office Theme</vt:lpstr>
      <vt:lpstr>IP Addressing &amp; Subnetting</vt:lpstr>
      <vt:lpstr>Introduction</vt:lpstr>
      <vt:lpstr>Important Terms in Subnetting</vt:lpstr>
      <vt:lpstr>Important Terms in Subnetting</vt:lpstr>
      <vt:lpstr>IP Addresses</vt:lpstr>
      <vt:lpstr>IP Address Classes</vt:lpstr>
      <vt:lpstr>IP Address Classess</vt:lpstr>
      <vt:lpstr>IP Addresses</vt:lpstr>
      <vt:lpstr>IP Addresses Conversion</vt:lpstr>
      <vt:lpstr>IP Addresses Conversion</vt:lpstr>
      <vt:lpstr>Subnet Mask</vt:lpstr>
      <vt:lpstr>Subnet Mask</vt:lpstr>
      <vt:lpstr>Subnet Mask</vt:lpstr>
      <vt:lpstr>Subnet Mask</vt:lpstr>
      <vt:lpstr>Subnet Mask</vt:lpstr>
      <vt:lpstr>Subnet Mask</vt:lpstr>
      <vt:lpstr>Classless Inter-Domain Routing (CIDR)</vt:lpstr>
      <vt:lpstr>Subnetting Example</vt:lpstr>
      <vt:lpstr>Subnetting Example</vt:lpstr>
      <vt:lpstr>Subnetting Example</vt:lpstr>
      <vt:lpstr>Subnetting Example</vt:lpstr>
      <vt:lpstr>Subnetting Example</vt:lpstr>
      <vt:lpstr>Subnetting Example</vt:lpstr>
      <vt:lpstr>Subnetting Example</vt:lpstr>
      <vt:lpstr>PowerPoint Presentation</vt:lpstr>
      <vt:lpstr>PowerPoint Presentation</vt:lpstr>
      <vt:lpstr>Subnetting a Subnet</vt:lpstr>
      <vt:lpstr>Subnetting a Subnet</vt:lpstr>
      <vt:lpstr>Subnetting a Subnet</vt:lpstr>
      <vt:lpstr>Subnetting a Subnet</vt:lpstr>
      <vt:lpstr>Practice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SUBNETING</dc:title>
  <dc:creator>Keefa Bwiino</dc:creator>
  <cp:lastModifiedBy>Keefa Bwiino</cp:lastModifiedBy>
  <cp:revision>26</cp:revision>
  <dcterms:created xsi:type="dcterms:W3CDTF">2025-03-03T06:46:07Z</dcterms:created>
  <dcterms:modified xsi:type="dcterms:W3CDTF">2025-10-14T13:04:22Z</dcterms:modified>
</cp:coreProperties>
</file>